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1"/>
  </p:notesMasterIdLst>
  <p:sldIdLst>
    <p:sldId id="258" r:id="rId3"/>
    <p:sldId id="353" r:id="rId4"/>
    <p:sldId id="392" r:id="rId5"/>
    <p:sldId id="393" r:id="rId6"/>
    <p:sldId id="394"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6" r:id="rId28"/>
    <p:sldId id="415" r:id="rId29"/>
    <p:sldId id="314" r:id="rId30"/>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53" autoAdjust="0"/>
  </p:normalViewPr>
  <p:slideViewPr>
    <p:cSldViewPr>
      <p:cViewPr>
        <p:scale>
          <a:sx n="108" d="100"/>
          <a:sy n="108" d="100"/>
        </p:scale>
        <p:origin x="-1040" y="32"/>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1/22/15</a:t>
            </a:fld>
            <a:endParaRPr lang="en-US" dirty="0"/>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dirty="0"/>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everyone has downloaded</a:t>
            </a:r>
            <a:r>
              <a:rPr lang="en-US" baseline="0" dirty="0" smtClean="0"/>
              <a:t> </a:t>
            </a:r>
            <a:r>
              <a:rPr lang="en-US" baseline="0" dirty="0" smtClean="0"/>
              <a:t>SQLite, Sublime, DB Visualizer, and the baseball database before </a:t>
            </a:r>
            <a:r>
              <a:rPr lang="en-US" baseline="0" dirty="0" smtClean="0"/>
              <a:t>we start.</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dirty="0"/>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we’re using Sublime</a:t>
            </a:r>
            <a:r>
              <a:rPr lang="en-US" baseline="0" dirty="0" smtClean="0"/>
              <a:t> Text to save your SQL as </a:t>
            </a:r>
            <a:r>
              <a:rPr lang="en-US" baseline="0" dirty="0" err="1" smtClean="0"/>
              <a:t>DBVis</a:t>
            </a:r>
            <a:r>
              <a:rPr lang="en-US" baseline="0" dirty="0" smtClean="0"/>
              <a:t> free Edition doesn’t let you have multiple SQL statements in one file.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Quesion</a:t>
            </a:r>
            <a:r>
              <a:rPr lang="en-US" dirty="0" smtClean="0"/>
              <a:t>: what are the years where this player had the most number of games at bat?</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joins are the</a:t>
            </a:r>
            <a:r>
              <a:rPr lang="en-US" baseline="0" dirty="0" smtClean="0"/>
              <a:t> bread and butter of SQL – so pay close attention!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we’ll create tables using Pandas in this class.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we’ll create tables using Pandas in this class. </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Helvetica"/>
                <a:ea typeface="Heiti TC Light"/>
                <a:cs typeface="Helvetica"/>
              </a:rPr>
              <a:t>Make sure to save your last query to Sublime!</a:t>
            </a:r>
          </a:p>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dirty="0"/>
          </a:p>
        </p:txBody>
      </p:sp>
    </p:spTree>
    <p:extLst>
      <p:ext uri="{BB962C8B-B14F-4D97-AF65-F5344CB8AC3E}">
        <p14:creationId xmlns:p14="http://schemas.microsoft.com/office/powerpoint/2010/main" val="158773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dirty="0"/>
          </a:p>
        </p:txBody>
      </p:sp>
    </p:spTree>
    <p:extLst>
      <p:ext uri="{BB962C8B-B14F-4D97-AF65-F5344CB8AC3E}">
        <p14:creationId xmlns:p14="http://schemas.microsoft.com/office/powerpoint/2010/main" val="18408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dirty="0"/>
          </a:p>
        </p:txBody>
      </p:sp>
    </p:spTree>
    <p:extLst>
      <p:ext uri="{BB962C8B-B14F-4D97-AF65-F5344CB8AC3E}">
        <p14:creationId xmlns:p14="http://schemas.microsoft.com/office/powerpoint/2010/main" val="18408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dirty="0"/>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dirty="0"/>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dirty="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dirty="0"/>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dirty="0"/>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dirty="0"/>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dirty="0"/>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dirty="0"/>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dirty="0"/>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1943100"/>
            <a:ext cx="8469313" cy="2627312"/>
          </a:xfrm>
        </p:spPr>
        <p:txBody>
          <a:bodyPr/>
          <a:lstStyle/>
          <a:p>
            <a:pPr>
              <a:defRPr/>
            </a:pPr>
            <a:r>
              <a:rPr lang="en-US" sz="9000" dirty="0" smtClean="0"/>
              <a:t>SQL </a:t>
            </a:r>
            <a:r>
              <a:rPr lang="en-US" sz="9000" dirty="0" err="1" smtClean="0"/>
              <a:t>TUTorial</a:t>
            </a:r>
            <a:endParaRPr lang="en-US" sz="6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select statements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10</a:t>
            </a:fld>
            <a:endParaRPr lang="en-US" dirty="0"/>
          </a:p>
        </p:txBody>
      </p:sp>
      <p:sp>
        <p:nvSpPr>
          <p:cNvPr id="8" name="Rectangle 7"/>
          <p:cNvSpPr/>
          <p:nvPr/>
        </p:nvSpPr>
        <p:spPr>
          <a:xfrm>
            <a:off x="414337" y="1104900"/>
            <a:ext cx="5943600" cy="3975448"/>
          </a:xfrm>
          <a:prstGeom prst="rect">
            <a:avLst/>
          </a:prstGeom>
        </p:spPr>
        <p:txBody>
          <a:bodyPr wrap="square">
            <a:spAutoFit/>
          </a:bodyPr>
          <a:lstStyle/>
          <a:p>
            <a:pPr marL="457200" indent="-457200" algn="l">
              <a:lnSpc>
                <a:spcPct val="90000"/>
              </a:lnSpc>
              <a:buFont typeface="+mj-lt"/>
              <a:buAutoNum type="arabicPeriod"/>
            </a:pPr>
            <a:r>
              <a:rPr lang="en-US" sz="2000" dirty="0" smtClean="0">
                <a:latin typeface="Helvetica"/>
                <a:ea typeface="Heiti TC Light"/>
                <a:cs typeface="Helvetica"/>
              </a:rPr>
              <a:t> Select all the data in the table named ‘Master’.</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all the data in the table named ‘Batting’.</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only the columns in ‘Master’ named </a:t>
            </a:r>
            <a:r>
              <a:rPr lang="en-US" sz="2000" dirty="0" err="1" smtClean="0">
                <a:latin typeface="Helvetica"/>
                <a:ea typeface="Heiti TC Light"/>
                <a:cs typeface="Helvetica"/>
              </a:rPr>
              <a:t>playerID</a:t>
            </a:r>
            <a:r>
              <a:rPr lang="en-US" sz="2000" dirty="0" smtClean="0">
                <a:latin typeface="Helvetica"/>
                <a:ea typeface="Heiti TC Light"/>
                <a:cs typeface="Helvetica"/>
              </a:rPr>
              <a:t>, </a:t>
            </a:r>
            <a:r>
              <a:rPr lang="en-US" sz="2000" dirty="0" err="1" smtClean="0">
                <a:latin typeface="Helvetica"/>
                <a:ea typeface="Heiti TC Light"/>
                <a:cs typeface="Helvetica"/>
              </a:rPr>
              <a:t>nameGiven</a:t>
            </a:r>
            <a:r>
              <a:rPr lang="en-US" sz="2000" dirty="0" smtClean="0">
                <a:latin typeface="Helvetica"/>
                <a:ea typeface="Heiti TC Light"/>
                <a:cs typeface="Helvetica"/>
              </a:rPr>
              <a:t>, and </a:t>
            </a:r>
            <a:r>
              <a:rPr lang="en-US" sz="2000" dirty="0" err="1" smtClean="0">
                <a:latin typeface="Helvetica"/>
                <a:ea typeface="Heiti TC Light"/>
                <a:cs typeface="Helvetica"/>
              </a:rPr>
              <a:t>birthYear</a:t>
            </a:r>
            <a:r>
              <a:rPr lang="en-US" sz="2000" dirty="0" smtClean="0">
                <a:latin typeface="Helvetica"/>
                <a:ea typeface="Heiti TC Light"/>
                <a:cs typeface="Helvetica"/>
              </a:rPr>
              <a:t>.</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Select only the columns in ‘Batting’ named </a:t>
            </a:r>
            <a:r>
              <a:rPr lang="en-US" sz="2000" dirty="0" err="1" smtClean="0">
                <a:latin typeface="Helvetica"/>
                <a:ea typeface="Heiti TC Light"/>
                <a:cs typeface="Helvetica"/>
              </a:rPr>
              <a:t>playerID</a:t>
            </a:r>
            <a:r>
              <a:rPr lang="en-US" sz="2000" dirty="0" smtClean="0">
                <a:latin typeface="Helvetica"/>
                <a:ea typeface="Heiti TC Light"/>
                <a:cs typeface="Helvetica"/>
              </a:rPr>
              <a:t>, </a:t>
            </a:r>
            <a:r>
              <a:rPr lang="en-US" sz="2000" dirty="0" err="1" smtClean="0">
                <a:latin typeface="Helvetica"/>
                <a:ea typeface="Heiti TC Light"/>
                <a:cs typeface="Helvetica"/>
              </a:rPr>
              <a:t>yearID</a:t>
            </a:r>
            <a:r>
              <a:rPr lang="en-US" sz="2000" dirty="0" smtClean="0">
                <a:latin typeface="Helvetica"/>
                <a:ea typeface="Heiti TC Light"/>
                <a:cs typeface="Helvetica"/>
              </a:rPr>
              <a:t>, and </a:t>
            </a:r>
            <a:r>
              <a:rPr lang="en-US" sz="2000" dirty="0" err="1" smtClean="0">
                <a:latin typeface="Helvetica"/>
                <a:ea typeface="Heiti TC Light"/>
                <a:cs typeface="Helvetica"/>
              </a:rPr>
              <a:t>TeamID</a:t>
            </a:r>
            <a:r>
              <a:rPr lang="en-US" sz="2000" dirty="0" smtClean="0">
                <a:latin typeface="Helvetica"/>
                <a:ea typeface="Heiti TC Light"/>
                <a:cs typeface="Helvetica"/>
              </a:rPr>
              <a:t>.</a:t>
            </a:r>
          </a:p>
          <a:p>
            <a:pPr marL="457200" indent="-457200" algn="l">
              <a:lnSpc>
                <a:spcPct val="90000"/>
              </a:lnSpc>
              <a:buFont typeface="+mj-lt"/>
              <a:buAutoNum type="arabicPeriod"/>
            </a:pPr>
            <a:endParaRPr lang="en-US" sz="2000" dirty="0">
              <a:latin typeface="Helvetica"/>
              <a:ea typeface="Heiti TC Light"/>
              <a:cs typeface="Helvetica"/>
            </a:endParaRPr>
          </a:p>
          <a:p>
            <a:pPr marL="457200" indent="-457200" algn="l">
              <a:lnSpc>
                <a:spcPct val="90000"/>
              </a:lnSpc>
              <a:buFont typeface="+mj-lt"/>
              <a:buAutoNum type="arabicPeriod"/>
            </a:pPr>
            <a:r>
              <a:rPr lang="en-US" sz="2000" dirty="0" smtClean="0">
                <a:latin typeface="Helvetica"/>
                <a:ea typeface="Heiti TC Light"/>
                <a:cs typeface="Helvetica"/>
              </a:rPr>
              <a:t>In ‘Batting’, select and give the following aliases to </a:t>
            </a:r>
            <a:r>
              <a:rPr lang="en-US" sz="2000" dirty="0" err="1" smtClean="0">
                <a:latin typeface="Helvetica"/>
                <a:ea typeface="Heiti TC Light"/>
                <a:cs typeface="Helvetica"/>
              </a:rPr>
              <a:t>lgID</a:t>
            </a:r>
            <a:r>
              <a:rPr lang="en-US" sz="2000" dirty="0" smtClean="0">
                <a:latin typeface="Helvetica"/>
                <a:ea typeface="Heiti TC Light"/>
                <a:cs typeface="Helvetica"/>
              </a:rPr>
              <a:t>, </a:t>
            </a:r>
            <a:r>
              <a:rPr lang="en-US" sz="2000" dirty="0" err="1" smtClean="0">
                <a:latin typeface="Helvetica"/>
                <a:ea typeface="Heiti TC Light"/>
                <a:cs typeface="Helvetica"/>
              </a:rPr>
              <a:t>G_batting</a:t>
            </a:r>
            <a:r>
              <a:rPr lang="en-US" sz="2000" dirty="0" smtClean="0">
                <a:latin typeface="Helvetica"/>
                <a:ea typeface="Heiti TC Light"/>
                <a:cs typeface="Helvetica"/>
              </a:rPr>
              <a:t>, AB, R, and H: </a:t>
            </a:r>
            <a:r>
              <a:rPr lang="en-US" sz="2000" dirty="0" err="1" smtClean="0">
                <a:latin typeface="Helvetica"/>
                <a:ea typeface="Heiti TC Light"/>
                <a:cs typeface="Helvetica"/>
              </a:rPr>
              <a:t>league_id</a:t>
            </a:r>
            <a:r>
              <a:rPr lang="en-US" sz="2000" dirty="0" smtClean="0">
                <a:latin typeface="Helvetica"/>
                <a:ea typeface="Heiti TC Light"/>
                <a:cs typeface="Helvetica"/>
              </a:rPr>
              <a:t>, games, </a:t>
            </a:r>
            <a:r>
              <a:rPr lang="en-US" sz="2000" dirty="0" err="1" smtClean="0">
                <a:latin typeface="Helvetica"/>
                <a:ea typeface="Heiti TC Light"/>
                <a:cs typeface="Helvetica"/>
              </a:rPr>
              <a:t>games_as_batter</a:t>
            </a:r>
            <a:r>
              <a:rPr lang="en-US" sz="2000" dirty="0" smtClean="0">
                <a:latin typeface="Helvetica"/>
                <a:ea typeface="Heiti TC Light"/>
                <a:cs typeface="Helvetica"/>
              </a:rPr>
              <a:t>, </a:t>
            </a:r>
            <a:r>
              <a:rPr lang="en-US" sz="2000" dirty="0" err="1" smtClean="0">
                <a:latin typeface="Helvetica"/>
                <a:ea typeface="Heiti TC Light"/>
                <a:cs typeface="Helvetica"/>
              </a:rPr>
              <a:t>at_bats</a:t>
            </a:r>
            <a:r>
              <a:rPr lang="en-US" sz="2000" dirty="0" smtClean="0">
                <a:latin typeface="Helvetica"/>
                <a:ea typeface="Heiti TC Light"/>
                <a:cs typeface="Helvetica"/>
              </a:rPr>
              <a:t>, runs, and hits.</a:t>
            </a: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6434137" y="1257300"/>
            <a:ext cx="2664281" cy="3429000"/>
          </a:xfrm>
          <a:prstGeom prst="rect">
            <a:avLst/>
          </a:prstGeom>
        </p:spPr>
      </p:pic>
    </p:spTree>
    <p:extLst>
      <p:ext uri="{BB962C8B-B14F-4D97-AF65-F5344CB8AC3E}">
        <p14:creationId xmlns:p14="http://schemas.microsoft.com/office/powerpoint/2010/main" val="424731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THE where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11</a:t>
            </a:fld>
            <a:endParaRPr lang="en-US" dirty="0"/>
          </a:p>
        </p:txBody>
      </p:sp>
      <p:sp>
        <p:nvSpPr>
          <p:cNvPr id="8" name="Rectangle 7"/>
          <p:cNvSpPr/>
          <p:nvPr/>
        </p:nvSpPr>
        <p:spPr>
          <a:xfrm>
            <a:off x="414337" y="1042789"/>
            <a:ext cx="8458200" cy="3795911"/>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The WHERE clause lets you designate limits to the rows selected by SQL, and goes after FROM in the SELECT statement.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{columns} FROM {table} WHERE {condition};.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&gt;, &lt;, &lt;=, &gt;=, =, !=, OR, AND, IS/IS NOT NULL, BETWEEN, and IN operands are available for use in the WHERE clause.  </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Numbers are supported natively, strings and textual dates must be enclosed in apostrophes.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Multiple conditions can be added to the statement using AND.</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in({element1},{element2}) feature lets you select rows where a column value is in a list. </a:t>
            </a:r>
          </a:p>
        </p:txBody>
      </p:sp>
    </p:spTree>
    <p:extLst>
      <p:ext uri="{BB962C8B-B14F-4D97-AF65-F5344CB8AC3E}">
        <p14:creationId xmlns:p14="http://schemas.microsoft.com/office/powerpoint/2010/main" val="29453171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the where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12</a:t>
            </a:fld>
            <a:endParaRPr lang="en-US" dirty="0"/>
          </a:p>
        </p:txBody>
      </p:sp>
      <p:pic>
        <p:nvPicPr>
          <p:cNvPr id="3" name="Picture 2"/>
          <p:cNvPicPr>
            <a:picLocks noChangeAspect="1"/>
          </p:cNvPicPr>
          <p:nvPr/>
        </p:nvPicPr>
        <p:blipFill>
          <a:blip r:embed="rId3"/>
          <a:stretch>
            <a:fillRect/>
          </a:stretch>
        </p:blipFill>
        <p:spPr>
          <a:xfrm>
            <a:off x="5900737" y="1181099"/>
            <a:ext cx="2954805" cy="3303583"/>
          </a:xfrm>
          <a:prstGeom prst="rect">
            <a:avLst/>
          </a:prstGeom>
        </p:spPr>
      </p:pic>
      <p:sp>
        <p:nvSpPr>
          <p:cNvPr id="7" name="Rectangle 6"/>
          <p:cNvSpPr/>
          <p:nvPr/>
        </p:nvSpPr>
        <p:spPr>
          <a:xfrm>
            <a:off x="261937" y="1104900"/>
            <a:ext cx="5562600" cy="4534575"/>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Open </a:t>
            </a:r>
            <a:r>
              <a:rPr lang="en-US" sz="2000" dirty="0">
                <a:latin typeface="Helvetica"/>
                <a:ea typeface="Heiti TC Light"/>
                <a:cs typeface="Helvetica"/>
              </a:rPr>
              <a:t>Sublime Text Editor and create a new file named </a:t>
            </a:r>
            <a:r>
              <a:rPr lang="en-US" sz="2000" dirty="0" err="1">
                <a:latin typeface="Helvetica"/>
                <a:ea typeface="Heiti TC Light"/>
                <a:cs typeface="Helvetica"/>
              </a:rPr>
              <a:t>sql_tutorial.sql</a:t>
            </a:r>
            <a:r>
              <a:rPr lang="en-US" sz="2000" dirty="0">
                <a:latin typeface="Helvetica"/>
                <a:ea typeface="Heiti TC Light"/>
                <a:cs typeface="Helvetica"/>
              </a:rPr>
              <a:t> in your ‘My Documents’ folder.  Save your your SQL commander text to the new file.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 and with the </a:t>
            </a:r>
            <a:r>
              <a:rPr lang="en-US" sz="2000" dirty="0" err="1">
                <a:latin typeface="Helvetica"/>
                <a:ea typeface="Heiti TC Light"/>
                <a:cs typeface="Helvetica"/>
              </a:rPr>
              <a:t>playerID</a:t>
            </a:r>
            <a:r>
              <a:rPr lang="en-US" sz="2000" dirty="0">
                <a:latin typeface="Helvetica"/>
                <a:ea typeface="Heiti TC Light"/>
                <a:cs typeface="Helvetica"/>
              </a:rPr>
              <a:t> of ‘aardsda01’.</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a:latin typeface="Helvetica"/>
                <a:ea typeface="Heiti TC Light"/>
                <a:cs typeface="Helvetica"/>
              </a:rPr>
              <a:t>Select all rows in ‘Batting’ with </a:t>
            </a:r>
            <a:r>
              <a:rPr lang="en-US" sz="2000" dirty="0" err="1">
                <a:latin typeface="Helvetica"/>
                <a:ea typeface="Heiti TC Light"/>
                <a:cs typeface="Helvetica"/>
              </a:rPr>
              <a:t>yearID</a:t>
            </a:r>
            <a:r>
              <a:rPr lang="en-US" sz="2000" dirty="0">
                <a:latin typeface="Helvetica"/>
                <a:ea typeface="Heiti TC Light"/>
                <a:cs typeface="Helvetica"/>
              </a:rPr>
              <a:t> greater than 2000 and with the </a:t>
            </a:r>
            <a:r>
              <a:rPr lang="en-US" sz="2000" dirty="0" err="1">
                <a:latin typeface="Helvetica"/>
                <a:ea typeface="Heiti TC Light"/>
                <a:cs typeface="Helvetica"/>
              </a:rPr>
              <a:t>playerIDs</a:t>
            </a:r>
            <a:r>
              <a:rPr lang="en-US" sz="2000" dirty="0">
                <a:latin typeface="Helvetica"/>
                <a:ea typeface="Heiti TC Light"/>
                <a:cs typeface="Helvetica"/>
              </a:rPr>
              <a:t> in a list containing 'aardsda01’ and 'abbotpa01’.</a:t>
            </a:r>
          </a:p>
          <a:p>
            <a:pPr marL="457200" indent="-457200" algn="l">
              <a:lnSpc>
                <a:spcPct val="80000"/>
              </a:lnSpc>
              <a:buFont typeface="+mj-lt"/>
              <a:buAutoNum type="arabicPeriod"/>
            </a:pP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31662765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ORDER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13</a:t>
            </a:fld>
            <a:endParaRPr lang="en-US" dirty="0"/>
          </a:p>
        </p:txBody>
      </p:sp>
      <p:sp>
        <p:nvSpPr>
          <p:cNvPr id="8" name="Rectangle 7"/>
          <p:cNvSpPr/>
          <p:nvPr/>
        </p:nvSpPr>
        <p:spPr>
          <a:xfrm>
            <a:off x="414337" y="1042789"/>
            <a:ext cx="8458200" cy="4042132"/>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ORDER BY lets you order the data returned by the SELECT clause according to one or more columns.</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{columns} FROM {table} WHERE {conditions} ORDER BY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Put ASC or DESC after the column name to designate whether you want the data in descending order (highest to lowest) or ascending order (lowest to highest).</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You can order by multiple columns with the following syntax: ORDER </a:t>
            </a:r>
            <a:r>
              <a:rPr lang="en-US" sz="2000" dirty="0">
                <a:latin typeface="Helvetica"/>
                <a:ea typeface="Heiti TC Light"/>
                <a:cs typeface="Helvetica"/>
              </a:rPr>
              <a:t>BY {</a:t>
            </a:r>
            <a:r>
              <a:rPr lang="en-US" sz="2000" dirty="0" smtClean="0">
                <a:latin typeface="Helvetica"/>
                <a:ea typeface="Heiti TC Light"/>
                <a:cs typeface="Helvetica"/>
              </a:rPr>
              <a:t>column1} (ASC/DESC), {column2} (ASC/DESC).</a:t>
            </a:r>
            <a:endParaRPr lang="en-US" sz="2000" dirty="0">
              <a:latin typeface="Helvetica"/>
              <a:ea typeface="Heiti TC Light"/>
              <a:cs typeface="Helvetica"/>
            </a:endParaRP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ORDER BY works for most data types you will encounter, including numeric, string, and date data.</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9638161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order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14</a:t>
            </a:fld>
            <a:endParaRPr lang="en-US" dirty="0"/>
          </a:p>
        </p:txBody>
      </p:sp>
      <p:pic>
        <p:nvPicPr>
          <p:cNvPr id="3" name="Picture 2"/>
          <p:cNvPicPr>
            <a:picLocks noChangeAspect="1"/>
          </p:cNvPicPr>
          <p:nvPr/>
        </p:nvPicPr>
        <p:blipFill>
          <a:blip r:embed="rId3"/>
          <a:stretch>
            <a:fillRect/>
          </a:stretch>
        </p:blipFill>
        <p:spPr>
          <a:xfrm>
            <a:off x="5900737" y="1181099"/>
            <a:ext cx="2954805" cy="3303583"/>
          </a:xfrm>
          <a:prstGeom prst="rect">
            <a:avLst/>
          </a:prstGeom>
        </p:spPr>
      </p:pic>
      <p:sp>
        <p:nvSpPr>
          <p:cNvPr id="7" name="Rectangle 6"/>
          <p:cNvSpPr/>
          <p:nvPr/>
        </p:nvSpPr>
        <p:spPr>
          <a:xfrm>
            <a:off x="261937" y="1104900"/>
            <a:ext cx="5562600" cy="3057247"/>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Save your last query to Sublime.</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Alter your last query to be ordered by </a:t>
            </a:r>
            <a:r>
              <a:rPr lang="en-US" sz="2000" dirty="0" err="1" smtClean="0">
                <a:latin typeface="Helvetica"/>
                <a:ea typeface="Heiti TC Light"/>
                <a:cs typeface="Helvetica"/>
              </a:rPr>
              <a:t>games_as_batter</a:t>
            </a:r>
            <a:r>
              <a:rPr lang="en-US" sz="2000" dirty="0" smtClean="0">
                <a:latin typeface="Helvetica"/>
                <a:ea typeface="Heiti TC Light"/>
                <a:cs typeface="Helvetica"/>
              </a:rPr>
              <a:t> in descending </a:t>
            </a:r>
            <a:r>
              <a:rPr lang="en-US" sz="2000" dirty="0">
                <a:latin typeface="Helvetica"/>
                <a:ea typeface="Heiti TC Light"/>
                <a:cs typeface="Helvetica"/>
              </a:rPr>
              <a:t>order</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What </a:t>
            </a:r>
            <a:r>
              <a:rPr lang="en-US" sz="2000" dirty="0">
                <a:latin typeface="Helvetica"/>
                <a:ea typeface="Heiti TC Light"/>
                <a:cs typeface="Helvetica"/>
              </a:rPr>
              <a:t>are the years where this player had the most number of games at bat</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Add another column to ORDER BY so that we first order by league ID in ascending order, and then in games at bat in descending order.</a:t>
            </a:r>
          </a:p>
        </p:txBody>
      </p:sp>
    </p:spTree>
    <p:extLst>
      <p:ext uri="{BB962C8B-B14F-4D97-AF65-F5344CB8AC3E}">
        <p14:creationId xmlns:p14="http://schemas.microsoft.com/office/powerpoint/2010/main" val="10363894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TABLE JOINS and aliases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15</a:t>
            </a:fld>
            <a:endParaRPr lang="en-US" dirty="0"/>
          </a:p>
        </p:txBody>
      </p:sp>
      <p:sp>
        <p:nvSpPr>
          <p:cNvPr id="8" name="Rectangle 7"/>
          <p:cNvSpPr/>
          <p:nvPr/>
        </p:nvSpPr>
        <p:spPr>
          <a:xfrm>
            <a:off x="414337" y="1042789"/>
            <a:ext cx="8458200" cy="4288354"/>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Table joins return different tables joined together by a common index. </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t.{columns}, t2.{columns} FROM {table} t (LEFT / RIGHT / INNER) JOIN {table} t2 ON {common index};</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LEFT JOIN returns the first table you designate in full, and has NULL values for those rows that do not have a corresponding index in the second table.  INNER JOIN returns only those rows with a common index, all rows that don’t have one are not returned.</a:t>
            </a:r>
          </a:p>
          <a:p>
            <a:pPr algn="l">
              <a:lnSpc>
                <a:spcPct val="80000"/>
              </a:lnSpc>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As the two tables may share column names, we add table aliases (</a:t>
            </a:r>
            <a:r>
              <a:rPr lang="en-US" sz="2000" dirty="0" err="1" smtClean="0">
                <a:latin typeface="Helvetica"/>
                <a:ea typeface="Heiti TC Light"/>
                <a:cs typeface="Helvetica"/>
              </a:rPr>
              <a:t>ie</a:t>
            </a:r>
            <a:r>
              <a:rPr lang="en-US" sz="2000" dirty="0" smtClean="0">
                <a:latin typeface="Helvetica"/>
                <a:ea typeface="Heiti TC Light"/>
                <a:cs typeface="Helvetica"/>
              </a:rPr>
              <a:t> t2.column and t1.column in both the SELECT and JOIN clauses.  We designated the aliases at the start of the JOIN clause. </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Be aware of many-on-one joins, and one-on-many joins if the index is non-unique in one or both of the columns.</a:t>
            </a: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29303694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JOINS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16</a:t>
            </a:fld>
            <a:endParaRPr lang="en-US" dirty="0"/>
          </a:p>
        </p:txBody>
      </p:sp>
      <p:sp>
        <p:nvSpPr>
          <p:cNvPr id="7" name="Rectangle 6"/>
          <p:cNvSpPr/>
          <p:nvPr/>
        </p:nvSpPr>
        <p:spPr>
          <a:xfrm>
            <a:off x="261937" y="1104900"/>
            <a:ext cx="5562600" cy="3795911"/>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Save your last query to Sublime.</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smtClean="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LEFT JOIN ‘Batting’ to Master on </a:t>
            </a:r>
            <a:r>
              <a:rPr lang="en-US" sz="2000" dirty="0" err="1" smtClean="0">
                <a:latin typeface="Helvetica"/>
                <a:ea typeface="Heiti TC Light"/>
                <a:cs typeface="Helvetica"/>
              </a:rPr>
              <a:t>Batting.playerID</a:t>
            </a:r>
            <a:r>
              <a:rPr lang="en-US" sz="2000" dirty="0" smtClean="0">
                <a:latin typeface="Helvetica"/>
                <a:ea typeface="Heiti TC Light"/>
                <a:cs typeface="Helvetica"/>
              </a:rPr>
              <a:t> = </a:t>
            </a:r>
            <a:r>
              <a:rPr lang="en-US" sz="2000" dirty="0" err="1" smtClean="0">
                <a:latin typeface="Helvetica"/>
                <a:ea typeface="Heiti TC Light"/>
                <a:cs typeface="Helvetica"/>
              </a:rPr>
              <a:t>Master.playerID</a:t>
            </a:r>
            <a:endParaRPr lang="en-US" sz="2000" dirty="0" smtClean="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Only select the </a:t>
            </a:r>
            <a:r>
              <a:rPr lang="en-US" sz="2000" dirty="0" err="1" smtClean="0">
                <a:latin typeface="Helvetica"/>
                <a:ea typeface="Heiti TC Light"/>
                <a:cs typeface="Helvetica"/>
              </a:rPr>
              <a:t>nameGiven</a:t>
            </a:r>
            <a:r>
              <a:rPr lang="en-US" sz="2000" dirty="0" smtClean="0">
                <a:latin typeface="Helvetica"/>
                <a:ea typeface="Heiti TC Light"/>
                <a:cs typeface="Helvetica"/>
              </a:rPr>
              <a:t> column from Master and relevant statistics (year, team, league, games, </a:t>
            </a:r>
            <a:r>
              <a:rPr lang="en-US" sz="2000" dirty="0" err="1" smtClean="0">
                <a:latin typeface="Helvetica"/>
                <a:ea typeface="Heiti TC Light"/>
                <a:cs typeface="Helvetica"/>
              </a:rPr>
              <a:t>games_as_batter</a:t>
            </a:r>
            <a:r>
              <a:rPr lang="en-US" sz="2000" dirty="0" smtClean="0">
                <a:latin typeface="Helvetica"/>
                <a:ea typeface="Heiti TC Light"/>
                <a:cs typeface="Helvetica"/>
              </a:rPr>
              <a:t>, </a:t>
            </a:r>
            <a:r>
              <a:rPr lang="en-US" sz="2000" dirty="0" err="1" smtClean="0">
                <a:latin typeface="Helvetica"/>
                <a:ea typeface="Heiti TC Light"/>
                <a:cs typeface="Helvetica"/>
              </a:rPr>
              <a:t>at_bats</a:t>
            </a:r>
            <a:r>
              <a:rPr lang="en-US" sz="2000" dirty="0" smtClean="0">
                <a:latin typeface="Helvetica"/>
                <a:ea typeface="Heiti TC Light"/>
                <a:cs typeface="Helvetica"/>
              </a:rPr>
              <a:t>, hits, and runs) from Batting so that we can get a concise view of a player’s profile.  Remember to use table aliases!</a:t>
            </a:r>
          </a:p>
          <a:p>
            <a:pPr marL="457200" indent="-457200" algn="l">
              <a:lnSpc>
                <a:spcPct val="80000"/>
              </a:lnSpc>
              <a:buFont typeface="+mj-lt"/>
              <a:buAutoNum type="arabicPeriod"/>
            </a:pPr>
            <a:endParaRPr lang="en-US" sz="2000" dirty="0" smtClean="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Repeat the same process with an INNER JOIN. </a:t>
            </a:r>
            <a:endParaRPr lang="en-US" sz="2000" dirty="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5748337" y="1104900"/>
            <a:ext cx="3122925" cy="3698999"/>
          </a:xfrm>
          <a:prstGeom prst="rect">
            <a:avLst/>
          </a:prstGeom>
        </p:spPr>
      </p:pic>
    </p:spTree>
    <p:extLst>
      <p:ext uri="{BB962C8B-B14F-4D97-AF65-F5344CB8AC3E}">
        <p14:creationId xmlns:p14="http://schemas.microsoft.com/office/powerpoint/2010/main" val="5295710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the group by clause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17</a:t>
            </a:fld>
            <a:endParaRPr lang="en-US" dirty="0"/>
          </a:p>
        </p:txBody>
      </p:sp>
      <p:sp>
        <p:nvSpPr>
          <p:cNvPr id="8" name="Rectangle 7"/>
          <p:cNvSpPr/>
          <p:nvPr/>
        </p:nvSpPr>
        <p:spPr>
          <a:xfrm>
            <a:off x="414337" y="1042789"/>
            <a:ext cx="8458200" cy="3795911"/>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The GROUP BY clause aggregates data by a column dimension.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{column1}  (COUNT/MIN/MAX/AVG/SUM)({column2}) WHERE {conditions} GROUP BY {column1};</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GROUP BY lets you answer questions like – how many players are there per team?  What’s the average number of at-bats for a player?  What’s the total number of at-bats for a player?</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You can GROUP BY more than one table column to get more granular aggregation.  Ex: what’s the average number of at-bats for a player at each team they played on.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Combine GROUP BY with ORDER BY to rank aggregate statistics.  Ex: what are the players with the top number of at-bats per year?</a:t>
            </a:r>
          </a:p>
        </p:txBody>
      </p:sp>
    </p:spTree>
    <p:extLst>
      <p:ext uri="{BB962C8B-B14F-4D97-AF65-F5344CB8AC3E}">
        <p14:creationId xmlns:p14="http://schemas.microsoft.com/office/powerpoint/2010/main" val="13358978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GROUP BY</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18</a:t>
            </a:fld>
            <a:endParaRPr lang="en-US" dirty="0"/>
          </a:p>
        </p:txBody>
      </p:sp>
      <p:sp>
        <p:nvSpPr>
          <p:cNvPr id="7" name="Rectangle 6"/>
          <p:cNvSpPr/>
          <p:nvPr/>
        </p:nvSpPr>
        <p:spPr>
          <a:xfrm>
            <a:off x="261937" y="1104900"/>
            <a:ext cx="5562600" cy="3549689"/>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LEFT JOIN the Batting table to the Teams table on two common indices: </a:t>
            </a:r>
            <a:r>
              <a:rPr lang="en-US" sz="2000" dirty="0" err="1" smtClean="0">
                <a:latin typeface="Helvetica"/>
                <a:ea typeface="Heiti TC Light"/>
                <a:cs typeface="Helvetica"/>
              </a:rPr>
              <a:t>teamID</a:t>
            </a:r>
            <a:r>
              <a:rPr lang="en-US" sz="2000" dirty="0" smtClean="0">
                <a:latin typeface="Helvetica"/>
                <a:ea typeface="Heiti TC Light"/>
                <a:cs typeface="Helvetica"/>
              </a:rPr>
              <a:t> and </a:t>
            </a:r>
            <a:r>
              <a:rPr lang="en-US" sz="2000" dirty="0" err="1" smtClean="0">
                <a:latin typeface="Helvetica"/>
                <a:ea typeface="Heiti TC Light"/>
                <a:cs typeface="Helvetica"/>
              </a:rPr>
              <a:t>yearID</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Count the number of player IDs per team name.  Enhance your query by ordering the output by the number of players per team.  Limit your query to data on or after 1950.</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the top players by total number of games at bat in the Batting table.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Get the rookie year (</a:t>
            </a:r>
            <a:r>
              <a:rPr lang="en-US" sz="2000" dirty="0" err="1" smtClean="0">
                <a:latin typeface="Helvetica"/>
                <a:ea typeface="Heiti TC Light"/>
                <a:cs typeface="Helvetica"/>
              </a:rPr>
              <a:t>ie</a:t>
            </a:r>
            <a:r>
              <a:rPr lang="en-US" sz="2000" dirty="0" smtClean="0">
                <a:latin typeface="Helvetica"/>
                <a:ea typeface="Heiti TC Light"/>
                <a:cs typeface="Helvetica"/>
              </a:rPr>
              <a:t> the minimum year) of every player in the Batting table.</a:t>
            </a:r>
            <a:endParaRPr lang="en-US" sz="20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5748337" y="1181100"/>
            <a:ext cx="3163352" cy="3351936"/>
          </a:xfrm>
          <a:prstGeom prst="rect">
            <a:avLst/>
          </a:prstGeom>
        </p:spPr>
      </p:pic>
    </p:spTree>
    <p:extLst>
      <p:ext uri="{BB962C8B-B14F-4D97-AF65-F5344CB8AC3E}">
        <p14:creationId xmlns:p14="http://schemas.microsoft.com/office/powerpoint/2010/main" val="17486388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distinct and case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19</a:t>
            </a:fld>
            <a:endParaRPr lang="en-US" dirty="0"/>
          </a:p>
        </p:txBody>
      </p:sp>
      <p:sp>
        <p:nvSpPr>
          <p:cNvPr id="8" name="Rectangle 7"/>
          <p:cNvSpPr/>
          <p:nvPr/>
        </p:nvSpPr>
        <p:spPr>
          <a:xfrm>
            <a:off x="414337" y="1028700"/>
            <a:ext cx="8458200" cy="4042132"/>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Adding DISTINCT to the SELECT statement returns only unique entries in a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DISTINCT {</a:t>
            </a:r>
            <a:r>
              <a:rPr lang="en-US" sz="2000" dirty="0" err="1" smtClean="0">
                <a:latin typeface="Helvetica"/>
                <a:ea typeface="Heiti TC Light"/>
                <a:cs typeface="Helvetica"/>
              </a:rPr>
              <a:t>colname</a:t>
            </a:r>
            <a:r>
              <a:rPr lang="en-US" sz="2000" dirty="0" smtClean="0">
                <a:latin typeface="Helvetica"/>
                <a:ea typeface="Heiti TC Light"/>
                <a:cs typeface="Helvetica"/>
              </a:rPr>
              <a:t>} FROM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DISTINCT is useful when used with GROUP BY.  Ex: what are the number of unique player IDs in the Batting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CASE statements let you create a new column based on conditions in another column.</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CASE WHEN {</a:t>
            </a:r>
            <a:r>
              <a:rPr lang="en-US" sz="2000" dirty="0" err="1" smtClean="0">
                <a:latin typeface="Helvetica"/>
                <a:ea typeface="Heiti TC Light"/>
                <a:cs typeface="Helvetica"/>
              </a:rPr>
              <a:t>colname</a:t>
            </a:r>
            <a:r>
              <a:rPr lang="en-US" sz="2000" dirty="0" smtClean="0">
                <a:latin typeface="Helvetica"/>
                <a:ea typeface="Heiti TC Light"/>
                <a:cs typeface="Helvetica"/>
              </a:rPr>
              <a:t>} = {condition} THEN {output when true} ELSE {output when false} END FROM {table};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This is useful when you want to create a new label for your data, such as flagging players with a large number of at-bats. </a:t>
            </a:r>
          </a:p>
        </p:txBody>
      </p:sp>
    </p:spTree>
    <p:extLst>
      <p:ext uri="{BB962C8B-B14F-4D97-AF65-F5344CB8AC3E}">
        <p14:creationId xmlns:p14="http://schemas.microsoft.com/office/powerpoint/2010/main" val="12771842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90537" y="1066800"/>
            <a:ext cx="8382001"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I. 	</a:t>
            </a:r>
            <a:r>
              <a:rPr lang="en-US" sz="3000" dirty="0" smtClean="0">
                <a:latin typeface="PFDinTextCompPro-Bold" charset="0"/>
                <a:ea typeface="ヒラギノ角ゴ ProN W6" charset="0"/>
                <a:cs typeface="ヒラギノ角ゴ ProN W6" charset="0"/>
              </a:rPr>
              <a:t>Installation and setup: </a:t>
            </a:r>
            <a:r>
              <a:rPr lang="en-US" sz="3000" dirty="0" err="1" smtClean="0">
                <a:latin typeface="PFDinTextCompPro-Bold" charset="0"/>
                <a:ea typeface="ヒラギノ角ゴ ProN W6" charset="0"/>
                <a:cs typeface="ヒラギノ角ゴ ProN W6" charset="0"/>
              </a:rPr>
              <a:t>sqlite</a:t>
            </a:r>
            <a:r>
              <a:rPr lang="en-US" sz="3000" dirty="0" smtClean="0">
                <a:latin typeface="PFDinTextCompPro-Bold" charset="0"/>
                <a:ea typeface="ヒラギノ角ゴ ProN W6" charset="0"/>
                <a:cs typeface="ヒラギノ角ゴ ProN W6" charset="0"/>
              </a:rPr>
              <a:t>, </a:t>
            </a:r>
            <a:r>
              <a:rPr lang="en-US" sz="3000" dirty="0" err="1" smtClean="0">
                <a:latin typeface="PFDinTextCompPro-Bold" charset="0"/>
                <a:ea typeface="ヒラギノ角ゴ ProN W6" charset="0"/>
                <a:cs typeface="ヒラギノ角ゴ ProN W6" charset="0"/>
              </a:rPr>
              <a:t>dbvis</a:t>
            </a:r>
            <a:r>
              <a:rPr lang="en-US" sz="3000" dirty="0" smtClean="0">
                <a:latin typeface="PFDinTextCompPro-Bold" charset="0"/>
                <a:ea typeface="ヒラギノ角ゴ ProN W6" charset="0"/>
                <a:cs typeface="ヒラギノ角ゴ ProN W6" charset="0"/>
              </a:rPr>
              <a:t>, and dataset</a:t>
            </a:r>
            <a:r>
              <a:rPr lang="en-US" sz="3000" dirty="0">
                <a:latin typeface="PFDinTextCompPro-Bold" charset="0"/>
                <a:ea typeface="ヒラギノ角ゴ ProN W6" charset="0"/>
                <a:cs typeface="ヒラギノ角ゴ ProN W6" charset="0"/>
              </a:rPr>
              <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SQL syntax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select statements, </a:t>
            </a:r>
            <a:r>
              <a:rPr lang="en-US" sz="3000" dirty="0">
                <a:latin typeface="PFDinTextCompPro-Bold" charset="0"/>
                <a:ea typeface="ヒラギノ角ゴ ProN W6" charset="0"/>
                <a:cs typeface="ヒラギノ角ゴ ProN W6" charset="0"/>
              </a:rPr>
              <a:t>where, order </a:t>
            </a:r>
            <a:r>
              <a:rPr lang="en-US" sz="3000" dirty="0" smtClean="0">
                <a:latin typeface="PFDinTextCompPro-Bold" charset="0"/>
                <a:ea typeface="ヒラギノ角ゴ ProN W6" charset="0"/>
                <a:cs typeface="ヒラギノ角ゴ ProN W6" charset="0"/>
              </a:rPr>
              <a:t>by</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b. table </a:t>
            </a:r>
            <a:r>
              <a:rPr lang="en-US" sz="3000" dirty="0" smtClean="0">
                <a:latin typeface="PFDinTextCompPro-Bold" charset="0"/>
                <a:ea typeface="ヒラギノ角ゴ ProN W6" charset="0"/>
                <a:cs typeface="ヒラギノ角ゴ ProN W6" charset="0"/>
              </a:rPr>
              <a:t>joins, group by</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C. distinct, case, is not null</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	d</a:t>
            </a:r>
            <a:r>
              <a:rPr lang="en-US" sz="3000" dirty="0">
                <a:latin typeface="PFDinTextCompPro-Bold" charset="0"/>
                <a:ea typeface="ヒラギノ角ゴ ProN W6" charset="0"/>
                <a:cs typeface="ヒラギノ角ゴ ProN W6" charset="0"/>
              </a:rPr>
              <a:t>. Sub-queries</a:t>
            </a:r>
            <a:br>
              <a:rPr lang="en-US" sz="30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 </a:t>
            </a:r>
            <a:r>
              <a:rPr lang="en-US" sz="3000" dirty="0">
                <a:latin typeface="PFDinTextCompPro-Bold" charset="0"/>
                <a:ea typeface="ヒラギノ角ゴ ProN W6" charset="0"/>
                <a:cs typeface="ヒラギノ角ゴ ProN W6" charset="0"/>
              </a:rPr>
              <a:t>		e. </a:t>
            </a:r>
            <a:r>
              <a:rPr lang="en-US" sz="3000" dirty="0" smtClean="0">
                <a:latin typeface="PFDinTextCompPro-Bold" charset="0"/>
                <a:ea typeface="ヒラギノ角ゴ ProN W6" charset="0"/>
                <a:cs typeface="ヒラギノ角ゴ ProN W6" charset="0"/>
              </a:rPr>
              <a:t>create table</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a:t>
            </a:r>
            <a:r>
              <a:rPr lang="en-US" sz="3000" dirty="0" smtClean="0">
                <a:latin typeface="PFDinTextCompPro-Bold" charset="0"/>
                <a:ea typeface="ヒラギノ角ゴ ProN W6" charset="0"/>
                <a:cs typeface="ヒラギノ角ゴ ProN W6" charset="0"/>
              </a:rPr>
              <a:t>.</a:t>
            </a:r>
            <a:r>
              <a:rPr lang="en-US" sz="3000" dirty="0">
                <a:latin typeface="PFDinTextCompPro-Bold" charset="0"/>
                <a:ea typeface="ヒラギノ角ゴ ProN W6" charset="0"/>
                <a:cs typeface="ヒラギノ角ゴ ProN W6" charset="0"/>
              </a:rPr>
              <a:t> </a:t>
            </a:r>
            <a:r>
              <a:rPr lang="en-US" sz="3000" dirty="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Using pandas and </a:t>
            </a:r>
            <a:r>
              <a:rPr lang="en-US" sz="3000" dirty="0" err="1" smtClean="0">
                <a:latin typeface="PFDinTextCompPro-Bold" charset="0"/>
                <a:ea typeface="ヒラギノ角ゴ ProN W6" charset="0"/>
                <a:cs typeface="ヒラギノ角ゴ ProN W6" charset="0"/>
              </a:rPr>
              <a:t>sql</a:t>
            </a:r>
            <a:r>
              <a:rPr lang="en-US" sz="3000" dirty="0" smtClean="0">
                <a:latin typeface="PFDinTextCompPro-Bold" charset="0"/>
                <a:ea typeface="ヒラギノ角ゴ ProN W6" charset="0"/>
                <a:cs typeface="ヒラギノ角ゴ ProN W6" charset="0"/>
              </a:rPr>
              <a:t> seamlessly</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a:t>
            </a:fld>
            <a:endParaRPr lang="en-US" dirty="0"/>
          </a:p>
        </p:txBody>
      </p:sp>
    </p:spTree>
    <p:extLst>
      <p:ext uri="{BB962C8B-B14F-4D97-AF65-F5344CB8AC3E}">
        <p14:creationId xmlns:p14="http://schemas.microsoft.com/office/powerpoint/2010/main" val="3181887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DISTINCT AND CASE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20</a:t>
            </a:fld>
            <a:endParaRPr lang="en-US" dirty="0"/>
          </a:p>
        </p:txBody>
      </p:sp>
      <p:sp>
        <p:nvSpPr>
          <p:cNvPr id="7" name="Rectangle 6"/>
          <p:cNvSpPr/>
          <p:nvPr/>
        </p:nvSpPr>
        <p:spPr>
          <a:xfrm>
            <a:off x="261937" y="1104900"/>
            <a:ext cx="5181600" cy="3057247"/>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SELECT the distinct player IDs from the Batting table.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COUNT the number of distinct IDs, and then count all the IDs.  Look at the difference in the COUNT.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Create a new column called </a:t>
            </a:r>
            <a:r>
              <a:rPr lang="en-US" sz="2000" dirty="0" err="1" smtClean="0">
                <a:latin typeface="Helvetica"/>
                <a:ea typeface="Heiti TC Light"/>
                <a:cs typeface="Helvetica"/>
              </a:rPr>
              <a:t>many_games_batted</a:t>
            </a:r>
            <a:r>
              <a:rPr lang="en-US" sz="2000" dirty="0" smtClean="0">
                <a:latin typeface="Helvetica"/>
                <a:ea typeface="Heiti TC Light"/>
                <a:cs typeface="Helvetica"/>
              </a:rPr>
              <a:t> using CASE that has a 1 if a player batted 20 or more games in a season and 0 if a player batted fewer than 20 games.</a:t>
            </a:r>
          </a:p>
        </p:txBody>
      </p:sp>
      <p:pic>
        <p:nvPicPr>
          <p:cNvPr id="2" name="Picture 1"/>
          <p:cNvPicPr>
            <a:picLocks noChangeAspect="1"/>
          </p:cNvPicPr>
          <p:nvPr/>
        </p:nvPicPr>
        <p:blipFill>
          <a:blip r:embed="rId3"/>
          <a:stretch>
            <a:fillRect/>
          </a:stretch>
        </p:blipFill>
        <p:spPr>
          <a:xfrm>
            <a:off x="5595937" y="1104900"/>
            <a:ext cx="3311608" cy="3731831"/>
          </a:xfrm>
          <a:prstGeom prst="rect">
            <a:avLst/>
          </a:prstGeom>
        </p:spPr>
      </p:pic>
    </p:spTree>
    <p:extLst>
      <p:ext uri="{BB962C8B-B14F-4D97-AF65-F5344CB8AC3E}">
        <p14:creationId xmlns:p14="http://schemas.microsoft.com/office/powerpoint/2010/main" val="79209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SUBQUERIES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21</a:t>
            </a:fld>
            <a:endParaRPr lang="en-US" dirty="0"/>
          </a:p>
        </p:txBody>
      </p:sp>
      <p:sp>
        <p:nvSpPr>
          <p:cNvPr id="8" name="Rectangle 7"/>
          <p:cNvSpPr/>
          <p:nvPr/>
        </p:nvSpPr>
        <p:spPr>
          <a:xfrm>
            <a:off x="414337" y="1028700"/>
            <a:ext cx="8458200" cy="3303468"/>
          </a:xfrm>
          <a:prstGeom prst="rect">
            <a:avLst/>
          </a:prstGeom>
        </p:spPr>
        <p:txBody>
          <a:bodyPr wrap="square">
            <a:spAutoFit/>
          </a:bodyPr>
          <a:lstStyle/>
          <a:p>
            <a:pPr marL="285750" indent="-285750" algn="l">
              <a:lnSpc>
                <a:spcPct val="80000"/>
              </a:lnSpc>
              <a:buFont typeface="Arial"/>
              <a:buChar char="•"/>
            </a:pPr>
            <a:r>
              <a:rPr lang="en-US" sz="2000" dirty="0" err="1" smtClean="0">
                <a:latin typeface="Helvetica"/>
                <a:ea typeface="Heiti TC Light"/>
                <a:cs typeface="Helvetica"/>
              </a:rPr>
              <a:t>Subqueries</a:t>
            </a:r>
            <a:r>
              <a:rPr lang="en-US" sz="2000" dirty="0" smtClean="0">
                <a:latin typeface="Helvetica"/>
                <a:ea typeface="Heiti TC Light"/>
                <a:cs typeface="Helvetica"/>
              </a:rPr>
              <a:t> are a very helpful way to join information you’ve already grouped or altered to an existing or other altered table.</a:t>
            </a:r>
          </a:p>
          <a:p>
            <a:pPr algn="l">
              <a:lnSpc>
                <a:spcPct val="80000"/>
              </a:lnSpc>
            </a:pPr>
            <a:endParaRPr lang="en-US" sz="2000" dirty="0" smtClean="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  Example: What was the batting information for a player’s last year?</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is: SELECT {t1.columns}, {t2.columns} FROM {table1} t1 LEFT OUTER JOIN (SELECT {columns} FROM {table2}) t2 ON          t1.{joint key} = t2.{joint key};</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a:latin typeface="Helvetica"/>
                <a:ea typeface="Heiti TC Light"/>
                <a:cs typeface="Helvetica"/>
              </a:rPr>
              <a:t>In effect, your </a:t>
            </a:r>
            <a:r>
              <a:rPr lang="en-US" sz="2000" dirty="0" smtClean="0">
                <a:latin typeface="Helvetica"/>
                <a:ea typeface="Heiti TC Light"/>
                <a:cs typeface="Helvetica"/>
              </a:rPr>
              <a:t>subquery </a:t>
            </a:r>
            <a:r>
              <a:rPr lang="en-US" sz="2000" dirty="0">
                <a:latin typeface="Helvetica"/>
                <a:ea typeface="Heiti TC Light"/>
                <a:cs typeface="Helvetica"/>
              </a:rPr>
              <a:t>SQL statement is treated like just another table in the outer SQL statement</a:t>
            </a:r>
            <a:r>
              <a:rPr lang="en-US" sz="2000" dirty="0" smtClean="0">
                <a:latin typeface="Helvetica"/>
                <a:ea typeface="Heiti TC Light"/>
                <a:cs typeface="Helvetica"/>
              </a:rPr>
              <a:t>.</a:t>
            </a:r>
          </a:p>
          <a:p>
            <a:pPr algn="l">
              <a:lnSpc>
                <a:spcPct val="80000"/>
              </a:lnSpc>
            </a:pPr>
            <a:endParaRPr lang="en-US" sz="2000" dirty="0">
              <a:latin typeface="Helvetica"/>
              <a:ea typeface="Heiti TC Light"/>
              <a:cs typeface="Helvetica"/>
            </a:endParaRPr>
          </a:p>
          <a:p>
            <a:pPr marL="285750" indent="-285750" algn="l">
              <a:lnSpc>
                <a:spcPct val="80000"/>
              </a:lnSpc>
              <a:buFont typeface="Arial"/>
              <a:buChar char="•"/>
            </a:pPr>
            <a:endParaRPr lang="en-US" sz="2000" dirty="0" smtClean="0">
              <a:latin typeface="Helvetica"/>
              <a:ea typeface="Heiti TC Light"/>
              <a:cs typeface="Helvetica"/>
            </a:endParaRPr>
          </a:p>
        </p:txBody>
      </p:sp>
    </p:spTree>
    <p:extLst>
      <p:ext uri="{BB962C8B-B14F-4D97-AF65-F5344CB8AC3E}">
        <p14:creationId xmlns:p14="http://schemas.microsoft.com/office/powerpoint/2010/main" val="1837103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SUBQUERIES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22</a:t>
            </a:fld>
            <a:endParaRPr lang="en-US" dirty="0"/>
          </a:p>
        </p:txBody>
      </p:sp>
      <p:sp>
        <p:nvSpPr>
          <p:cNvPr id="7" name="Rectangle 6"/>
          <p:cNvSpPr/>
          <p:nvPr/>
        </p:nvSpPr>
        <p:spPr>
          <a:xfrm>
            <a:off x="261937" y="1104900"/>
            <a:ext cx="5181600" cy="3303468"/>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Find the last year of each player in the Batting table using MAX() and GROUP BY.</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Move that SQL into a sub-query and left join it back to Batting on the two common keys: </a:t>
            </a:r>
            <a:r>
              <a:rPr lang="en-US" sz="2000" dirty="0" err="1" smtClean="0">
                <a:latin typeface="Helvetica"/>
                <a:ea typeface="Heiti TC Light"/>
                <a:cs typeface="Helvetica"/>
              </a:rPr>
              <a:t>playerID</a:t>
            </a:r>
            <a:r>
              <a:rPr lang="en-US" sz="2000" dirty="0" smtClean="0">
                <a:latin typeface="Helvetica"/>
                <a:ea typeface="Heiti TC Light"/>
                <a:cs typeface="Helvetica"/>
              </a:rPr>
              <a:t> and year.</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Add a condition in the WHERE clause so that we only return rows where the year in the subquery is not null.  This shows the batting information only for each player’s last year.</a:t>
            </a:r>
          </a:p>
        </p:txBody>
      </p:sp>
      <p:pic>
        <p:nvPicPr>
          <p:cNvPr id="3" name="Picture 2"/>
          <p:cNvPicPr>
            <a:picLocks noChangeAspect="1"/>
          </p:cNvPicPr>
          <p:nvPr/>
        </p:nvPicPr>
        <p:blipFill>
          <a:blip r:embed="rId3"/>
          <a:stretch>
            <a:fillRect/>
          </a:stretch>
        </p:blipFill>
        <p:spPr>
          <a:xfrm>
            <a:off x="5519737" y="1181100"/>
            <a:ext cx="3448051" cy="3677921"/>
          </a:xfrm>
          <a:prstGeom prst="rect">
            <a:avLst/>
          </a:prstGeom>
        </p:spPr>
      </p:pic>
    </p:spTree>
    <p:extLst>
      <p:ext uri="{BB962C8B-B14F-4D97-AF65-F5344CB8AC3E}">
        <p14:creationId xmlns:p14="http://schemas.microsoft.com/office/powerpoint/2010/main" val="33188624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CREATE TABLE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23</a:t>
            </a:fld>
            <a:endParaRPr lang="en-US" dirty="0"/>
          </a:p>
        </p:txBody>
      </p:sp>
      <p:sp>
        <p:nvSpPr>
          <p:cNvPr id="8" name="Rectangle 7"/>
          <p:cNvSpPr/>
          <p:nvPr/>
        </p:nvSpPr>
        <p:spPr>
          <a:xfrm>
            <a:off x="414337" y="1028700"/>
            <a:ext cx="8458200" cy="3057247"/>
          </a:xfrm>
          <a:prstGeom prst="rect">
            <a:avLst/>
          </a:prstGeom>
        </p:spPr>
        <p:txBody>
          <a:bodyPr wrap="square">
            <a:spAutoFit/>
          </a:bodyPr>
          <a:lstStyle/>
          <a:p>
            <a:pPr marL="285750" indent="-285750" algn="l">
              <a:lnSpc>
                <a:spcPct val="80000"/>
              </a:lnSpc>
              <a:buFont typeface="Arial"/>
              <a:buChar char="•"/>
            </a:pPr>
            <a:r>
              <a:rPr lang="en-US" sz="2000" dirty="0" smtClean="0">
                <a:latin typeface="Helvetica"/>
                <a:ea typeface="Heiti TC Light"/>
                <a:cs typeface="Helvetica"/>
              </a:rPr>
              <a:t>New tables in the SQL database can be made using the CREATE TABLE syntax.</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For this lesson, we will only create tables from SELECT statements, but be aware that you can also create empty tables and add new rows using INSERT INTO.</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syntax for creating a table is: CREATE TABLE {new table name} AS {SELECT statement};</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Once the table is created, you can access it via regular SELECT </a:t>
            </a:r>
            <a:r>
              <a:rPr lang="en-US" sz="2000" dirty="0" err="1" smtClean="0">
                <a:latin typeface="Helvetica"/>
                <a:ea typeface="Heiti TC Light"/>
                <a:cs typeface="Helvetica"/>
              </a:rPr>
              <a:t>statemenets</a:t>
            </a:r>
            <a:r>
              <a:rPr lang="en-US" sz="2000" dirty="0" smtClean="0">
                <a:latin typeface="Helvetica"/>
                <a:ea typeface="Heiti TC Light"/>
                <a:cs typeface="Helvetica"/>
              </a:rPr>
              <a:t>.</a:t>
            </a:r>
          </a:p>
        </p:txBody>
      </p:sp>
    </p:spTree>
    <p:extLst>
      <p:ext uri="{BB962C8B-B14F-4D97-AF65-F5344CB8AC3E}">
        <p14:creationId xmlns:p14="http://schemas.microsoft.com/office/powerpoint/2010/main" val="13168810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CREATE TABLE</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24</a:t>
            </a:fld>
            <a:endParaRPr lang="en-US" dirty="0"/>
          </a:p>
        </p:txBody>
      </p:sp>
      <p:sp>
        <p:nvSpPr>
          <p:cNvPr id="7" name="Rectangle 6"/>
          <p:cNvSpPr/>
          <p:nvPr/>
        </p:nvSpPr>
        <p:spPr>
          <a:xfrm>
            <a:off x="261937" y="1104900"/>
            <a:ext cx="5181600" cy="1333698"/>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Create a table of the results of the last subquery you created.</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Query your new table using a SELECT statement. </a:t>
            </a:r>
          </a:p>
        </p:txBody>
      </p:sp>
      <p:pic>
        <p:nvPicPr>
          <p:cNvPr id="3" name="Picture 2"/>
          <p:cNvPicPr>
            <a:picLocks noChangeAspect="1"/>
          </p:cNvPicPr>
          <p:nvPr/>
        </p:nvPicPr>
        <p:blipFill>
          <a:blip r:embed="rId3"/>
          <a:stretch>
            <a:fillRect/>
          </a:stretch>
        </p:blipFill>
        <p:spPr>
          <a:xfrm>
            <a:off x="5519737" y="1181100"/>
            <a:ext cx="3448051" cy="3677921"/>
          </a:xfrm>
          <a:prstGeom prst="rect">
            <a:avLst/>
          </a:prstGeom>
        </p:spPr>
      </p:pic>
    </p:spTree>
    <p:extLst>
      <p:ext uri="{BB962C8B-B14F-4D97-AF65-F5344CB8AC3E}">
        <p14:creationId xmlns:p14="http://schemas.microsoft.com/office/powerpoint/2010/main" val="18321213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PANDAS AND 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25</a:t>
            </a:fld>
            <a:endParaRPr lang="en-US" dirty="0"/>
          </a:p>
        </p:txBody>
      </p:sp>
      <p:sp>
        <p:nvSpPr>
          <p:cNvPr id="8" name="Rectangle 7"/>
          <p:cNvSpPr/>
          <p:nvPr/>
        </p:nvSpPr>
        <p:spPr>
          <a:xfrm>
            <a:off x="414337" y="1028700"/>
            <a:ext cx="8458200" cy="3549689"/>
          </a:xfrm>
          <a:prstGeom prst="rect">
            <a:avLst/>
          </a:prstGeom>
        </p:spPr>
        <p:txBody>
          <a:bodyPr wrap="square">
            <a:spAutoFit/>
          </a:bodyPr>
          <a:lstStyle/>
          <a:p>
            <a:pPr marL="285750" indent="-285750" algn="l">
              <a:lnSpc>
                <a:spcPct val="80000"/>
              </a:lnSpc>
              <a:buFont typeface="Arial"/>
              <a:buChar char="•"/>
            </a:pPr>
            <a:r>
              <a:rPr lang="en-US" sz="2000" dirty="0">
                <a:latin typeface="Helvetica"/>
                <a:ea typeface="Heiti TC Light"/>
                <a:cs typeface="Helvetica"/>
              </a:rPr>
              <a:t>P</a:t>
            </a:r>
            <a:r>
              <a:rPr lang="en-US" sz="2000" dirty="0" smtClean="0">
                <a:latin typeface="Helvetica"/>
                <a:ea typeface="Heiti TC Light"/>
                <a:cs typeface="Helvetica"/>
              </a:rPr>
              <a:t>andas interfaces with SQL via its  </a:t>
            </a:r>
            <a:r>
              <a:rPr lang="en-US" sz="2000" dirty="0" err="1" smtClean="0">
                <a:latin typeface="Helvetica"/>
                <a:ea typeface="Heiti TC Light"/>
                <a:cs typeface="Helvetica"/>
              </a:rPr>
              <a:t>pandas.read_sql</a:t>
            </a:r>
            <a:r>
              <a:rPr lang="en-US" sz="2000" dirty="0" smtClean="0">
                <a:latin typeface="Helvetica"/>
                <a:ea typeface="Heiti TC Light"/>
                <a:cs typeface="Helvetica"/>
              </a:rPr>
              <a:t>() method.</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With </a:t>
            </a:r>
            <a:r>
              <a:rPr lang="en-US" sz="2000" dirty="0" err="1" smtClean="0">
                <a:latin typeface="Helvetica"/>
                <a:ea typeface="Heiti TC Light"/>
                <a:cs typeface="Helvetica"/>
              </a:rPr>
              <a:t>read_sql</a:t>
            </a:r>
            <a:r>
              <a:rPr lang="en-US" sz="2000" dirty="0" smtClean="0">
                <a:latin typeface="Helvetica"/>
                <a:ea typeface="Heiti TC Light"/>
                <a:cs typeface="Helvetica"/>
              </a:rPr>
              <a:t>(), you pass a connection (made via the sqlite3 package) and a string containing your SQL.</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err="1">
                <a:latin typeface="Helvetica"/>
                <a:ea typeface="Heiti TC Light"/>
                <a:cs typeface="Helvetica"/>
              </a:rPr>
              <a:t>r</a:t>
            </a:r>
            <a:r>
              <a:rPr lang="en-US" sz="2000" dirty="0" err="1" smtClean="0">
                <a:latin typeface="Helvetica"/>
                <a:ea typeface="Heiti TC Light"/>
                <a:cs typeface="Helvetica"/>
              </a:rPr>
              <a:t>ead_sql</a:t>
            </a:r>
            <a:r>
              <a:rPr lang="en-US" sz="2000" dirty="0" smtClean="0">
                <a:latin typeface="Helvetica"/>
                <a:ea typeface="Heiti TC Light"/>
                <a:cs typeface="Helvetica"/>
              </a:rPr>
              <a:t>() returns a </a:t>
            </a:r>
            <a:r>
              <a:rPr lang="en-US" sz="2000" dirty="0" err="1" smtClean="0">
                <a:latin typeface="Helvetica"/>
                <a:ea typeface="Heiti TC Light"/>
                <a:cs typeface="Helvetica"/>
              </a:rPr>
              <a:t>dataframe</a:t>
            </a:r>
            <a:r>
              <a:rPr lang="en-US" sz="2000" dirty="0" smtClean="0">
                <a:latin typeface="Helvetica"/>
                <a:ea typeface="Heiti TC Light"/>
                <a:cs typeface="Helvetica"/>
              </a:rPr>
              <a:t> with the results of your query.</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err="1" smtClean="0">
                <a:latin typeface="Helvetica"/>
                <a:ea typeface="Heiti TC Light"/>
                <a:cs typeface="Helvetica"/>
              </a:rPr>
              <a:t>Pandas.DataFrame.to_sql</a:t>
            </a:r>
            <a:r>
              <a:rPr lang="en-US" sz="2000" dirty="0" smtClean="0">
                <a:latin typeface="Helvetica"/>
                <a:ea typeface="Heiti TC Light"/>
                <a:cs typeface="Helvetica"/>
              </a:rPr>
              <a:t>() writes a DataFrame back to your SQL database.</a:t>
            </a:r>
          </a:p>
          <a:p>
            <a:pPr marL="285750" indent="-285750" algn="l">
              <a:lnSpc>
                <a:spcPct val="80000"/>
              </a:lnSpc>
              <a:buFont typeface="Arial"/>
              <a:buChar char="•"/>
            </a:pPr>
            <a:endParaRPr lang="en-US" sz="2000" dirty="0">
              <a:latin typeface="Helvetica"/>
              <a:ea typeface="Heiti TC Light"/>
              <a:cs typeface="Helvetica"/>
            </a:endParaRPr>
          </a:p>
          <a:p>
            <a:pPr marL="285750" indent="-285750" algn="l">
              <a:lnSpc>
                <a:spcPct val="80000"/>
              </a:lnSpc>
              <a:buFont typeface="Arial"/>
              <a:buChar char="•"/>
            </a:pPr>
            <a:r>
              <a:rPr lang="en-US" sz="2000" dirty="0" smtClean="0">
                <a:latin typeface="Helvetica"/>
                <a:ea typeface="Heiti TC Light"/>
                <a:cs typeface="Helvetica"/>
              </a:rPr>
              <a:t>The </a:t>
            </a:r>
            <a:r>
              <a:rPr lang="en-US" sz="2000" dirty="0" err="1" smtClean="0">
                <a:latin typeface="Helvetica"/>
                <a:ea typeface="Heiti TC Light"/>
                <a:cs typeface="Helvetica"/>
              </a:rPr>
              <a:t>if_exists</a:t>
            </a:r>
            <a:r>
              <a:rPr lang="en-US" sz="2000" dirty="0" smtClean="0">
                <a:latin typeface="Helvetica"/>
                <a:ea typeface="Heiti TC Light"/>
                <a:cs typeface="Helvetica"/>
              </a:rPr>
              <a:t> option lets you designate what happens if the table you’re asking to create already exists.  You can either replace the table with the DataFrame you’re writing, append to the existing table, or have the function fail.</a:t>
            </a:r>
          </a:p>
        </p:txBody>
      </p:sp>
    </p:spTree>
    <p:extLst>
      <p:ext uri="{BB962C8B-B14F-4D97-AF65-F5344CB8AC3E}">
        <p14:creationId xmlns:p14="http://schemas.microsoft.com/office/powerpoint/2010/main" val="11962329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Exercise: PANDAS AND 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26</a:t>
            </a:fld>
            <a:endParaRPr lang="en-US" dirty="0"/>
          </a:p>
        </p:txBody>
      </p:sp>
      <p:sp>
        <p:nvSpPr>
          <p:cNvPr id="7" name="Rectangle 6"/>
          <p:cNvSpPr/>
          <p:nvPr/>
        </p:nvSpPr>
        <p:spPr>
          <a:xfrm>
            <a:off x="261937" y="1104900"/>
            <a:ext cx="5181600" cy="3795911"/>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Import sqlite3 and connect to your SQLite database.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Pass the SQL from your last in-class exercise to a string.</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Use the </a:t>
            </a:r>
            <a:r>
              <a:rPr lang="en-US" sz="2000" dirty="0" err="1" smtClean="0">
                <a:latin typeface="Helvetica"/>
                <a:ea typeface="Heiti TC Light"/>
                <a:cs typeface="Helvetica"/>
              </a:rPr>
              <a:t>pandas.read_sql</a:t>
            </a:r>
            <a:r>
              <a:rPr lang="en-US" sz="2000" dirty="0" smtClean="0">
                <a:latin typeface="Helvetica"/>
                <a:ea typeface="Heiti TC Light"/>
                <a:cs typeface="Helvetica"/>
              </a:rPr>
              <a:t> function to retrieve the results of your SQL into a pandas DataFrame.</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Fill the </a:t>
            </a:r>
            <a:r>
              <a:rPr lang="en-US" sz="2000" dirty="0" err="1" smtClean="0">
                <a:latin typeface="Helvetica"/>
                <a:ea typeface="Heiti TC Light"/>
                <a:cs typeface="Helvetica"/>
              </a:rPr>
              <a:t>DataFrame’s</a:t>
            </a:r>
            <a:r>
              <a:rPr lang="en-US" sz="2000" dirty="0" smtClean="0">
                <a:latin typeface="Helvetica"/>
                <a:ea typeface="Heiti TC Light"/>
                <a:cs typeface="Helvetica"/>
              </a:rPr>
              <a:t> NANs with zero.</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Write the DataFrame back to your database in a table called ‘</a:t>
            </a:r>
            <a:r>
              <a:rPr lang="en-US" sz="2000" dirty="0" err="1" smtClean="0">
                <a:latin typeface="Helvetica"/>
                <a:ea typeface="Heiti TC Light"/>
                <a:cs typeface="Helvetica"/>
              </a:rPr>
              <a:t>pandas_table</a:t>
            </a:r>
            <a:r>
              <a:rPr lang="en-US" sz="2000" dirty="0" smtClean="0">
                <a:latin typeface="Helvetica"/>
                <a:ea typeface="Heiti TC Light"/>
                <a:cs typeface="Helvetica"/>
              </a:rPr>
              <a:t>’.</a:t>
            </a:r>
          </a:p>
        </p:txBody>
      </p:sp>
      <p:pic>
        <p:nvPicPr>
          <p:cNvPr id="2" name="Picture 1"/>
          <p:cNvPicPr>
            <a:picLocks noChangeAspect="1"/>
          </p:cNvPicPr>
          <p:nvPr/>
        </p:nvPicPr>
        <p:blipFill>
          <a:blip r:embed="rId3"/>
          <a:stretch>
            <a:fillRect/>
          </a:stretch>
        </p:blipFill>
        <p:spPr>
          <a:xfrm>
            <a:off x="5519737" y="1257300"/>
            <a:ext cx="3459843" cy="3573280"/>
          </a:xfrm>
          <a:prstGeom prst="rect">
            <a:avLst/>
          </a:prstGeom>
        </p:spPr>
      </p:pic>
    </p:spTree>
    <p:extLst>
      <p:ext uri="{BB962C8B-B14F-4D97-AF65-F5344CB8AC3E}">
        <p14:creationId xmlns:p14="http://schemas.microsoft.com/office/powerpoint/2010/main" val="2004538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IN-CLASS WORK: </a:t>
            </a:r>
            <a:r>
              <a:rPr lang="en-US" sz="2400" dirty="0" err="1" smtClean="0">
                <a:latin typeface="PFDinTextCompPro-Bold" charset="0"/>
                <a:ea typeface="ヒラギノ角ゴ ProN W6" charset="0"/>
                <a:cs typeface="ヒラギノ角ゴ ProN W6" charset="0"/>
              </a:rPr>
              <a:t>sql</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27</a:t>
            </a:fld>
            <a:endParaRPr lang="en-US" dirty="0"/>
          </a:p>
        </p:txBody>
      </p:sp>
      <p:sp>
        <p:nvSpPr>
          <p:cNvPr id="8" name="Rectangle 7"/>
          <p:cNvSpPr/>
          <p:nvPr/>
        </p:nvSpPr>
        <p:spPr>
          <a:xfrm>
            <a:off x="414337" y="1028700"/>
            <a:ext cx="8458200" cy="3549689"/>
          </a:xfrm>
          <a:prstGeom prst="rect">
            <a:avLst/>
          </a:prstGeom>
        </p:spPr>
        <p:txBody>
          <a:bodyPr wrap="square">
            <a:spAutoFit/>
          </a:bodyPr>
          <a:lstStyle/>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player with the most at-bats in a single </a:t>
            </a:r>
            <a:r>
              <a:rPr lang="en-US" sz="2000" dirty="0" smtClean="0">
                <a:latin typeface="Helvetica"/>
                <a:ea typeface="Heiti TC Light"/>
                <a:cs typeface="Helvetica"/>
              </a:rPr>
              <a:t>season.</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name of the the player with the most at-bats in baseball </a:t>
            </a:r>
            <a:r>
              <a:rPr lang="en-US" sz="2000" dirty="0" smtClean="0">
                <a:latin typeface="Helvetica"/>
                <a:ea typeface="Heiti TC Light"/>
                <a:cs typeface="Helvetica"/>
              </a:rPr>
              <a:t>history.</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players in their rookie </a:t>
            </a:r>
            <a:r>
              <a:rPr lang="en-US" sz="2000" dirty="0" smtClean="0">
                <a:latin typeface="Helvetica"/>
                <a:ea typeface="Heiti TC Light"/>
                <a:cs typeface="Helvetica"/>
              </a:rPr>
              <a:t>season.</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players in their final season for all players born after 1980. </a:t>
            </a:r>
            <a:endParaRPr lang="en-US" sz="2000" dirty="0" smtClean="0">
              <a:latin typeface="Helvetica"/>
              <a:ea typeface="Heiti TC Light"/>
              <a:cs typeface="Helvetica"/>
            </a:endParaRP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Find </a:t>
            </a:r>
            <a:r>
              <a:rPr lang="en-US" sz="2000" dirty="0">
                <a:latin typeface="Helvetica"/>
                <a:ea typeface="Heiti TC Light"/>
                <a:cs typeface="Helvetica"/>
              </a:rPr>
              <a:t>the average number of </a:t>
            </a:r>
            <a:r>
              <a:rPr lang="en-US" sz="2000" dirty="0" err="1">
                <a:latin typeface="Helvetica"/>
                <a:ea typeface="Heiti TC Light"/>
                <a:cs typeface="Helvetica"/>
              </a:rPr>
              <a:t>at_bats</a:t>
            </a:r>
            <a:r>
              <a:rPr lang="en-US" sz="2000" dirty="0">
                <a:latin typeface="Helvetica"/>
                <a:ea typeface="Heiti TC Light"/>
                <a:cs typeface="Helvetica"/>
              </a:rPr>
              <a:t> of Yankees players who began their second season at or after 1980</a:t>
            </a:r>
            <a:r>
              <a:rPr lang="en-US" sz="2000" dirty="0" smtClean="0">
                <a:latin typeface="Helvetica"/>
                <a:ea typeface="Heiti TC Light"/>
                <a:cs typeface="Helvetica"/>
              </a:rPr>
              <a:t>.</a:t>
            </a:r>
          </a:p>
          <a:p>
            <a:pPr marL="457200" indent="-457200" algn="l">
              <a:lnSpc>
                <a:spcPct val="80000"/>
              </a:lnSpc>
              <a:buFont typeface="+mj-lt"/>
              <a:buAutoNum type="arabicPeriod"/>
            </a:pPr>
            <a:endParaRPr lang="en-US" sz="2000" dirty="0">
              <a:latin typeface="Helvetica"/>
              <a:ea typeface="Heiti TC Light"/>
              <a:cs typeface="Helvetica"/>
            </a:endParaRPr>
          </a:p>
          <a:p>
            <a:pPr marL="457200" indent="-457200" algn="l">
              <a:lnSpc>
                <a:spcPct val="80000"/>
              </a:lnSpc>
              <a:buFont typeface="+mj-lt"/>
              <a:buAutoNum type="arabicPeriod"/>
            </a:pPr>
            <a:r>
              <a:rPr lang="en-US" sz="2000" dirty="0" smtClean="0">
                <a:latin typeface="Helvetica"/>
                <a:ea typeface="Heiti TC Light"/>
                <a:cs typeface="Helvetica"/>
              </a:rPr>
              <a:t>Pass #5 into a </a:t>
            </a:r>
            <a:r>
              <a:rPr lang="en-US" sz="2000" dirty="0">
                <a:latin typeface="Helvetica"/>
                <a:ea typeface="Heiti TC Light"/>
                <a:cs typeface="Helvetica"/>
              </a:rPr>
              <a:t>p</a:t>
            </a:r>
            <a:r>
              <a:rPr lang="en-US" sz="2000" dirty="0" smtClean="0">
                <a:latin typeface="Helvetica"/>
                <a:ea typeface="Heiti TC Light"/>
                <a:cs typeface="Helvetica"/>
              </a:rPr>
              <a:t>andas DataFrame and write it back to SQLite.</a:t>
            </a:r>
          </a:p>
        </p:txBody>
      </p:sp>
    </p:spTree>
    <p:extLst>
      <p:ext uri="{BB962C8B-B14F-4D97-AF65-F5344CB8AC3E}">
        <p14:creationId xmlns:p14="http://schemas.microsoft.com/office/powerpoint/2010/main" val="2520640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7" y="3238500"/>
            <a:ext cx="8426450" cy="1055687"/>
          </a:xfrm>
        </p:spPr>
        <p:txBody>
          <a:bodyPr/>
          <a:lstStyle/>
          <a:p>
            <a:pPr>
              <a:defRPr/>
            </a:pPr>
            <a:r>
              <a:rPr lang="en-US" dirty="0" smtClean="0"/>
              <a:t>Questions?</a:t>
            </a:r>
            <a:endParaRPr lang="en-US" sz="2000" dirty="0">
              <a:latin typeface="+mn-lt"/>
            </a:endParaRPr>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SQL TUTORIAL</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6363084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3</a:t>
            </a:fld>
            <a:endParaRPr lang="en-US" dirty="0"/>
          </a:p>
        </p:txBody>
      </p:sp>
      <p:sp>
        <p:nvSpPr>
          <p:cNvPr id="8" name="Rectangle 7"/>
          <p:cNvSpPr/>
          <p:nvPr/>
        </p:nvSpPr>
        <p:spPr>
          <a:xfrm>
            <a:off x="414337" y="970895"/>
            <a:ext cx="4495800" cy="4401205"/>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Create a new folder called ‘SQLite’ in your My Documents folder.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Unzip SQLite and drag the sqlite3 application into the folder you just created.</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Move the Baseball dataset to the SQLite folder.</a:t>
            </a:r>
          </a:p>
          <a:p>
            <a:pPr algn="l"/>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Open Sublime Text Editor.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a:latin typeface="Helvetica"/>
                <a:ea typeface="Heiti TC Light"/>
                <a:cs typeface="Helvetica"/>
              </a:rPr>
              <a:t>Open </a:t>
            </a:r>
            <a:r>
              <a:rPr lang="en-US" sz="2000" dirty="0" err="1" smtClean="0">
                <a:latin typeface="Helvetica"/>
                <a:ea typeface="Heiti TC Light"/>
                <a:cs typeface="Helvetica"/>
              </a:rPr>
              <a:t>DBVisualizer</a:t>
            </a:r>
            <a:r>
              <a:rPr lang="en-US" sz="2000" dirty="0" smtClean="0">
                <a:latin typeface="Helvetica"/>
                <a:ea typeface="Heiti TC Light"/>
                <a:cs typeface="Helvetica"/>
              </a:rPr>
              <a:t>.</a:t>
            </a: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4" name="Picture 3"/>
          <p:cNvPicPr>
            <a:picLocks noChangeAspect="1"/>
          </p:cNvPicPr>
          <p:nvPr/>
        </p:nvPicPr>
        <p:blipFill>
          <a:blip r:embed="rId3"/>
          <a:stretch>
            <a:fillRect/>
          </a:stretch>
        </p:blipFill>
        <p:spPr>
          <a:xfrm>
            <a:off x="5062537" y="1104899"/>
            <a:ext cx="4038600" cy="3284057"/>
          </a:xfrm>
          <a:prstGeom prst="rect">
            <a:avLst/>
          </a:prstGeom>
        </p:spPr>
      </p:pic>
    </p:spTree>
    <p:extLst>
      <p:ext uri="{BB962C8B-B14F-4D97-AF65-F5344CB8AC3E}">
        <p14:creationId xmlns:p14="http://schemas.microsoft.com/office/powerpoint/2010/main" val="28554052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4</a:t>
            </a:fld>
            <a:endParaRPr lang="en-US" dirty="0"/>
          </a:p>
        </p:txBody>
      </p:sp>
      <p:sp>
        <p:nvSpPr>
          <p:cNvPr id="8" name="Rectangle 7"/>
          <p:cNvSpPr/>
          <p:nvPr/>
        </p:nvSpPr>
        <p:spPr>
          <a:xfrm>
            <a:off x="414337" y="1257300"/>
            <a:ext cx="3581400" cy="3785652"/>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In </a:t>
            </a:r>
            <a:r>
              <a:rPr lang="en-US" sz="2000" dirty="0" err="1" smtClean="0">
                <a:latin typeface="Helvetica"/>
                <a:ea typeface="Heiti TC Light"/>
                <a:cs typeface="Helvetica"/>
              </a:rPr>
              <a:t>DBVisualizer</a:t>
            </a:r>
            <a:r>
              <a:rPr lang="en-US" sz="2000" dirty="0" smtClean="0">
                <a:latin typeface="Helvetica"/>
                <a:ea typeface="Heiti TC Light"/>
                <a:cs typeface="Helvetica"/>
              </a:rPr>
              <a:t>, go to Database -&gt; Create Database Connection.</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Click ‘No Wizard’ in the ‘Use Connection Wizard’ prompt.</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 should see the window to the right appear.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224337" y="952500"/>
            <a:ext cx="4729018" cy="4180114"/>
          </a:xfrm>
          <a:prstGeom prst="rect">
            <a:avLst/>
          </a:prstGeom>
        </p:spPr>
      </p:pic>
    </p:spTree>
    <p:extLst>
      <p:ext uri="{BB962C8B-B14F-4D97-AF65-F5344CB8AC3E}">
        <p14:creationId xmlns:p14="http://schemas.microsoft.com/office/powerpoint/2010/main" val="21378256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5</a:t>
            </a:fld>
            <a:endParaRPr lang="en-US" dirty="0"/>
          </a:p>
        </p:txBody>
      </p:sp>
      <p:sp>
        <p:nvSpPr>
          <p:cNvPr id="8" name="Rectangle 7"/>
          <p:cNvSpPr/>
          <p:nvPr/>
        </p:nvSpPr>
        <p:spPr>
          <a:xfrm>
            <a:off x="414337" y="952500"/>
            <a:ext cx="3581400" cy="4401205"/>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Under ‘name’, name your database.  I suggest ‘</a:t>
            </a:r>
            <a:r>
              <a:rPr lang="en-US" sz="2000" dirty="0" err="1" smtClean="0">
                <a:latin typeface="Helvetica"/>
                <a:ea typeface="Heiti TC Light"/>
                <a:cs typeface="Helvetica"/>
              </a:rPr>
              <a:t>baseball_stats</a:t>
            </a:r>
            <a:r>
              <a:rPr lang="en-US" sz="2000" dirty="0" smtClean="0">
                <a:latin typeface="Helvetica"/>
                <a:ea typeface="Heiti TC Light"/>
                <a:cs typeface="Helvetica"/>
              </a:rPr>
              <a:t>’ to start.</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Under ‘Database Type’, select SQLite.</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Under ‘Driver (JDBC)’, select SQLite.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Insert the path to the baseball dataset file under ‘Database File Name’.</a:t>
            </a:r>
            <a:endParaRPr lang="en-US" sz="2000" dirty="0">
              <a:latin typeface="Helvetica"/>
              <a:ea typeface="Heiti TC Light"/>
              <a:cs typeface="Helvetica"/>
            </a:endParaRPr>
          </a:p>
          <a:p>
            <a:pPr marL="285750" indent="-285750" algn="l">
              <a:buFont typeface="Arial"/>
              <a:buChar char="•"/>
            </a:pPr>
            <a:endParaRPr lang="en-US" sz="2000" dirty="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224337" y="952500"/>
            <a:ext cx="4729018" cy="4180114"/>
          </a:xfrm>
          <a:prstGeom prst="rect">
            <a:avLst/>
          </a:prstGeom>
        </p:spPr>
      </p:pic>
    </p:spTree>
    <p:extLst>
      <p:ext uri="{BB962C8B-B14F-4D97-AF65-F5344CB8AC3E}">
        <p14:creationId xmlns:p14="http://schemas.microsoft.com/office/powerpoint/2010/main" val="7586199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6</a:t>
            </a:fld>
            <a:endParaRPr lang="en-US" dirty="0"/>
          </a:p>
        </p:txBody>
      </p:sp>
      <p:sp>
        <p:nvSpPr>
          <p:cNvPr id="8" name="Rectangle 7"/>
          <p:cNvSpPr/>
          <p:nvPr/>
        </p:nvSpPr>
        <p:spPr>
          <a:xfrm>
            <a:off x="414337" y="952500"/>
            <a:ext cx="3581400" cy="4093428"/>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Do not put in a database user id or password.</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Click ‘Connect’.  You should see ‘SQLite’ appear under ‘Connection Message’ and the other options go gray.</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If the connection failed, check the path to the database file – it should not be quoted. </a:t>
            </a:r>
            <a:endParaRPr lang="en-US" sz="2000" dirty="0">
              <a:latin typeface="Helvetica"/>
              <a:ea typeface="Heiti TC Light"/>
              <a:cs typeface="Helvetica"/>
            </a:endParaRPr>
          </a:p>
        </p:txBody>
      </p:sp>
      <p:pic>
        <p:nvPicPr>
          <p:cNvPr id="3" name="Picture 2"/>
          <p:cNvPicPr>
            <a:picLocks noChangeAspect="1"/>
          </p:cNvPicPr>
          <p:nvPr/>
        </p:nvPicPr>
        <p:blipFill>
          <a:blip r:embed="rId3"/>
          <a:stretch>
            <a:fillRect/>
          </a:stretch>
        </p:blipFill>
        <p:spPr>
          <a:xfrm>
            <a:off x="4376737" y="1028700"/>
            <a:ext cx="4546728" cy="4039280"/>
          </a:xfrm>
          <a:prstGeom prst="rect">
            <a:avLst/>
          </a:prstGeom>
        </p:spPr>
      </p:pic>
    </p:spTree>
    <p:extLst>
      <p:ext uri="{BB962C8B-B14F-4D97-AF65-F5344CB8AC3E}">
        <p14:creationId xmlns:p14="http://schemas.microsoft.com/office/powerpoint/2010/main" val="4217830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7</a:t>
            </a:fld>
            <a:endParaRPr lang="en-US" dirty="0"/>
          </a:p>
        </p:txBody>
      </p:sp>
      <p:sp>
        <p:nvSpPr>
          <p:cNvPr id="8" name="Rectangle 7"/>
          <p:cNvSpPr/>
          <p:nvPr/>
        </p:nvSpPr>
        <p:spPr>
          <a:xfrm>
            <a:off x="414337" y="1181100"/>
            <a:ext cx="4191000" cy="4678204"/>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Go to SQL Commander-&gt;     New SQL Commander.</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Type SELECT * FROM Master; and type Command-Enter.</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You’ve run your first SQL query!</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Pressing the down arrow on TABLE lets you see all the tables in the database.</a:t>
            </a:r>
          </a:p>
          <a:p>
            <a:pPr marL="285750" indent="-285750" algn="l">
              <a:lnSpc>
                <a:spcPct val="90000"/>
              </a:lnSpc>
              <a:buFont typeface="Arial"/>
              <a:buChar char="•"/>
            </a:pP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p:txBody>
      </p:sp>
      <p:pic>
        <p:nvPicPr>
          <p:cNvPr id="4" name="Picture 3"/>
          <p:cNvPicPr>
            <a:picLocks noChangeAspect="1"/>
          </p:cNvPicPr>
          <p:nvPr/>
        </p:nvPicPr>
        <p:blipFill>
          <a:blip r:embed="rId3"/>
          <a:stretch>
            <a:fillRect/>
          </a:stretch>
        </p:blipFill>
        <p:spPr>
          <a:xfrm>
            <a:off x="4724127" y="1104900"/>
            <a:ext cx="4211526" cy="3733800"/>
          </a:xfrm>
          <a:prstGeom prst="rect">
            <a:avLst/>
          </a:prstGeom>
        </p:spPr>
      </p:pic>
    </p:spTree>
    <p:extLst>
      <p:ext uri="{BB962C8B-B14F-4D97-AF65-F5344CB8AC3E}">
        <p14:creationId xmlns:p14="http://schemas.microsoft.com/office/powerpoint/2010/main" val="25681604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smtClean="0">
                <a:latin typeface="PFDinTextCompPro-Bold" charset="0"/>
                <a:ea typeface="ＭＳ Ｐゴシック" charset="0"/>
                <a:cs typeface="PFDinTextCompPro-Bold" charset="0"/>
                <a:sym typeface="PFDinTextCompPro-Bold" charset="0"/>
              </a:rPr>
              <a:t>INSTALLATION AND SETUP</a:t>
            </a:r>
            <a:endParaRPr lang="en-US" dirty="0" smtClean="0">
              <a:latin typeface="PFDinTextCompPro-Bold" charset="0"/>
              <a:ea typeface="ＭＳ Ｐゴシック" charset="0"/>
              <a:cs typeface="PFDinTextCompPro-Bold" charset="0"/>
              <a:sym typeface="PFDinTextCompPro-Bold" charset="0"/>
            </a:endParaRPr>
          </a:p>
          <a:p>
            <a:pPr eaLnBrk="1" hangingPunct="1">
              <a:lnSpc>
                <a:spcPts val="2448"/>
              </a:lnSpc>
              <a:defRPr/>
            </a:pP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8</a:t>
            </a:fld>
            <a:endParaRPr lang="en-US" dirty="0"/>
          </a:p>
        </p:txBody>
      </p:sp>
      <p:sp>
        <p:nvSpPr>
          <p:cNvPr id="8" name="Rectangle 7"/>
          <p:cNvSpPr/>
          <p:nvPr/>
        </p:nvSpPr>
        <p:spPr>
          <a:xfrm>
            <a:off x="414337" y="1104900"/>
            <a:ext cx="3886200" cy="3908763"/>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Double-click on a table to see its information such as columns, data, and indexes.</a:t>
            </a:r>
          </a:p>
          <a:p>
            <a:pPr marL="285750" indent="-285750" algn="l">
              <a:buFont typeface="Arial"/>
              <a:buChar char="•"/>
            </a:pPr>
            <a:endParaRPr lang="en-US" sz="2000" dirty="0" smtClean="0">
              <a:latin typeface="Helvetica"/>
              <a:ea typeface="Heiti TC Light"/>
              <a:cs typeface="Helvetica"/>
            </a:endParaRPr>
          </a:p>
          <a:p>
            <a:pPr marL="285750" indent="-285750" algn="l">
              <a:lnSpc>
                <a:spcPct val="90000"/>
              </a:lnSpc>
              <a:buFont typeface="Arial"/>
              <a:buChar char="•"/>
            </a:pPr>
            <a:r>
              <a:rPr lang="en-US" sz="2000" dirty="0" smtClean="0">
                <a:latin typeface="Helvetica"/>
                <a:ea typeface="Heiti TC Light"/>
                <a:cs typeface="Helvetica"/>
              </a:rPr>
              <a:t>Press the ‘Data’ tab to see what the table looks like. </a:t>
            </a:r>
          </a:p>
          <a:p>
            <a:pPr marL="285750" indent="-285750" algn="l">
              <a:lnSpc>
                <a:spcPct val="90000"/>
              </a:lnSpc>
              <a:buFont typeface="Arial"/>
              <a:buChar char="•"/>
            </a:pPr>
            <a:endParaRPr lang="en-US" sz="2000" dirty="0">
              <a:latin typeface="Helvetica"/>
              <a:ea typeface="Heiti TC Light"/>
              <a:cs typeface="Helvetica"/>
            </a:endParaRPr>
          </a:p>
          <a:p>
            <a:pPr marL="285750" indent="-285750" algn="l">
              <a:lnSpc>
                <a:spcPct val="90000"/>
              </a:lnSpc>
              <a:buFont typeface="Arial"/>
              <a:buChar char="•"/>
            </a:pPr>
            <a:r>
              <a:rPr lang="en-US" sz="2000" dirty="0" smtClean="0">
                <a:latin typeface="Helvetica"/>
                <a:ea typeface="Heiti TC Light"/>
                <a:cs typeface="Helvetica"/>
              </a:rPr>
              <a:t>Go back to your SQL Commander window so that we can begin writing queries.</a:t>
            </a:r>
            <a:endParaRPr lang="en-US" sz="2000" dirty="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endParaRPr lang="en-US" sz="2000" dirty="0" smtClean="0">
              <a:latin typeface="Helvetica"/>
              <a:ea typeface="Heiti TC Light"/>
              <a:cs typeface="Helvetica"/>
            </a:endParaRPr>
          </a:p>
        </p:txBody>
      </p:sp>
      <p:pic>
        <p:nvPicPr>
          <p:cNvPr id="2" name="Picture 1"/>
          <p:cNvPicPr>
            <a:picLocks noChangeAspect="1"/>
          </p:cNvPicPr>
          <p:nvPr/>
        </p:nvPicPr>
        <p:blipFill>
          <a:blip r:embed="rId3"/>
          <a:stretch>
            <a:fillRect/>
          </a:stretch>
        </p:blipFill>
        <p:spPr>
          <a:xfrm>
            <a:off x="4605337" y="1028700"/>
            <a:ext cx="4303577" cy="3783852"/>
          </a:xfrm>
          <a:prstGeom prst="rect">
            <a:avLst/>
          </a:prstGeom>
        </p:spPr>
      </p:pic>
    </p:spTree>
    <p:extLst>
      <p:ext uri="{BB962C8B-B14F-4D97-AF65-F5344CB8AC3E}">
        <p14:creationId xmlns:p14="http://schemas.microsoft.com/office/powerpoint/2010/main" val="7163731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sz="2400" dirty="0" smtClean="0">
                <a:latin typeface="PFDinTextCompPro-Bold" charset="0"/>
                <a:ea typeface="ヒラギノ角ゴ ProN W6" charset="0"/>
                <a:cs typeface="ヒラギノ角ゴ ProN W6" charset="0"/>
              </a:rPr>
              <a:t>SQL: select statements</a:t>
            </a:r>
            <a:endParaRPr lang="en-US" dirty="0" smtClean="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9</a:t>
            </a:fld>
            <a:endParaRPr lang="en-US" dirty="0"/>
          </a:p>
        </p:txBody>
      </p:sp>
      <p:sp>
        <p:nvSpPr>
          <p:cNvPr id="8" name="Rectangle 7"/>
          <p:cNvSpPr/>
          <p:nvPr/>
        </p:nvSpPr>
        <p:spPr>
          <a:xfrm>
            <a:off x="414337" y="973872"/>
            <a:ext cx="8458200" cy="4093428"/>
          </a:xfrm>
          <a:prstGeom prst="rect">
            <a:avLst/>
          </a:prstGeom>
        </p:spPr>
        <p:txBody>
          <a:bodyPr wrap="square">
            <a:spAutoFit/>
          </a:bodyPr>
          <a:lstStyle/>
          <a:p>
            <a:pPr marL="285750" indent="-285750" algn="l">
              <a:buFont typeface="Arial"/>
              <a:buChar char="•"/>
            </a:pPr>
            <a:r>
              <a:rPr lang="en-US" sz="2000" dirty="0" smtClean="0">
                <a:latin typeface="Helvetica"/>
                <a:ea typeface="Heiti TC Light"/>
                <a:cs typeface="Helvetica"/>
              </a:rPr>
              <a:t>The </a:t>
            </a:r>
            <a:r>
              <a:rPr lang="en-US" sz="2000" dirty="0">
                <a:latin typeface="Helvetica"/>
                <a:ea typeface="Heiti TC Light"/>
                <a:cs typeface="Helvetica"/>
              </a:rPr>
              <a:t>SELECT </a:t>
            </a:r>
            <a:r>
              <a:rPr lang="en-US" sz="2000" dirty="0" smtClean="0">
                <a:latin typeface="Helvetica"/>
                <a:ea typeface="Heiti TC Light"/>
                <a:cs typeface="Helvetica"/>
              </a:rPr>
              <a:t>statement is basis of most analytic queries you will write. It lets you select all the data in a particular table.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You designate the name of the table in the FROM clause.  All SQL statements should end in a semicolon.</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 FROM {table}; lets you select ALL the columns in the table.</a:t>
            </a:r>
          </a:p>
          <a:p>
            <a:pPr marL="285750" indent="-285750" algn="l">
              <a:buFont typeface="Arial"/>
              <a:buChar char="•"/>
            </a:pPr>
            <a:endParaRPr lang="en-US" sz="2000" dirty="0" smtClean="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{colname1}, {colname2}, {colname3} FROM {table}; lets you select only the columns you want from the table.</a:t>
            </a:r>
          </a:p>
          <a:p>
            <a:pPr marL="285750" indent="-285750" algn="l">
              <a:buFont typeface="Arial"/>
              <a:buChar char="•"/>
            </a:pPr>
            <a:endParaRPr lang="en-US" sz="2000" dirty="0">
              <a:latin typeface="Helvetica"/>
              <a:ea typeface="Heiti TC Light"/>
              <a:cs typeface="Helvetica"/>
            </a:endParaRPr>
          </a:p>
          <a:p>
            <a:pPr marL="285750" indent="-285750" algn="l">
              <a:buFont typeface="Arial"/>
              <a:buChar char="•"/>
            </a:pPr>
            <a:r>
              <a:rPr lang="en-US" sz="2000" dirty="0" smtClean="0">
                <a:latin typeface="Helvetica"/>
                <a:ea typeface="Heiti TC Light"/>
                <a:cs typeface="Helvetica"/>
              </a:rPr>
              <a:t>SELECT {conmane1} as </a:t>
            </a:r>
            <a:r>
              <a:rPr lang="en-US" sz="2000" dirty="0" err="1" smtClean="0">
                <a:latin typeface="Helvetica"/>
                <a:ea typeface="Heiti TC Light"/>
                <a:cs typeface="Helvetica"/>
              </a:rPr>
              <a:t>your_name</a:t>
            </a:r>
            <a:r>
              <a:rPr lang="en-US" sz="2000" dirty="0" smtClean="0">
                <a:latin typeface="Helvetica"/>
                <a:ea typeface="Heiti TC Light"/>
                <a:cs typeface="Helvetica"/>
              </a:rPr>
              <a:t> FROM {table) lets you give your own designated alias name to the column in the SQL output.  </a:t>
            </a:r>
          </a:p>
        </p:txBody>
      </p:sp>
    </p:spTree>
    <p:extLst>
      <p:ext uri="{BB962C8B-B14F-4D97-AF65-F5344CB8AC3E}">
        <p14:creationId xmlns:p14="http://schemas.microsoft.com/office/powerpoint/2010/main" val="39666235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14566</TotalTime>
  <Pages>0</Pages>
  <Words>2485</Words>
  <Characters>0</Characters>
  <Application>Microsoft Macintosh PowerPoint</Application>
  <PresentationFormat>Custom</PresentationFormat>
  <Lines>0</Lines>
  <Paragraphs>290</Paragraphs>
  <Slides>28</Slides>
  <Notes>28</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GA_Instructor_Template_Deck</vt:lpstr>
      <vt:lpstr>Agenda</vt:lpstr>
      <vt:lpstr>SQL TUTorial</vt:lpstr>
      <vt:lpstr>I.  Installation and setup: sqlite, dbvis, and dataset ii.  SQL syntax       A. select statements, where, order by   b. table joins, group by     C. distinct, case, is not null    d. Sub-queries    e. create table ii.  Using pandas and sql seamlessly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Velislava Petkova</cp:lastModifiedBy>
  <cp:revision>662</cp:revision>
  <dcterms:modified xsi:type="dcterms:W3CDTF">2015-01-26T03:49:41Z</dcterms:modified>
</cp:coreProperties>
</file>